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3" r:id="rId3"/>
    <p:sldId id="304" r:id="rId4"/>
    <p:sldId id="271" r:id="rId5"/>
    <p:sldId id="270" r:id="rId6"/>
    <p:sldId id="273" r:id="rId7"/>
    <p:sldId id="272" r:id="rId8"/>
    <p:sldId id="305"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2" d="100"/>
          <a:sy n="112" d="100"/>
        </p:scale>
        <p:origin x="61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1F226-2D78-4988-A0C7-9D04A8C9B1BC}" type="datetimeFigureOut">
              <a:rPr lang="it-IT" smtClean="0"/>
              <a:t>21/12/23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D0DFE0-183B-4111-AD37-E6487E18AE9A}" type="slidenum">
              <a:rPr lang="it-IT" smtClean="0"/>
              <a:t>‹#›</a:t>
            </a:fld>
            <a:endParaRPr lang="it-IT"/>
          </a:p>
        </p:txBody>
      </p:sp>
    </p:spTree>
    <p:extLst>
      <p:ext uri="{BB962C8B-B14F-4D97-AF65-F5344CB8AC3E}">
        <p14:creationId xmlns:p14="http://schemas.microsoft.com/office/powerpoint/2010/main" val="2891296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15448B-6D87-874D-B942-9929B64084E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0442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15448B-6D87-874D-B942-9929B64084E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773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15448B-6D87-874D-B942-9929B64084E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773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15448B-6D87-874D-B942-9929B64084E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773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15448B-6D87-874D-B942-9929B64084E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773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15448B-6D87-874D-B942-9929B64084E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4120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C26E94-5599-072F-816E-54C11542090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C7651DE-70BD-A3C7-3248-F0EE4A25C3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25B8FE2-D3B0-8797-926D-F368E900CD22}"/>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5" name="Segnaposto piè di pagina 4">
            <a:extLst>
              <a:ext uri="{FF2B5EF4-FFF2-40B4-BE49-F238E27FC236}">
                <a16:creationId xmlns:a16="http://schemas.microsoft.com/office/drawing/2014/main" id="{A148E065-F526-F75D-EBD3-4B6B818E844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C2D953F-EA5B-F30E-DBE6-B461B251E61B}"/>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3549115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64F635-E61C-73A8-28BA-C361C842905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45E3BB3-E7C7-6C1C-7D28-BDDCCDC3ACE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B8AABFE-E789-3ABC-A2F9-F5095E1CCE44}"/>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5" name="Segnaposto piè di pagina 4">
            <a:extLst>
              <a:ext uri="{FF2B5EF4-FFF2-40B4-BE49-F238E27FC236}">
                <a16:creationId xmlns:a16="http://schemas.microsoft.com/office/drawing/2014/main" id="{D8E9F188-4548-8769-1BD7-2912E443CC7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CD50097-7137-13E1-9725-76A99CB4064F}"/>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1690116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FD45B29-A0BF-32DD-BEB1-1185A74028C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2CB094B-11EE-8365-961E-476123EDCCF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85EA97-A1B2-B592-4330-7A6FEFAEAE56}"/>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5" name="Segnaposto piè di pagina 4">
            <a:extLst>
              <a:ext uri="{FF2B5EF4-FFF2-40B4-BE49-F238E27FC236}">
                <a16:creationId xmlns:a16="http://schemas.microsoft.com/office/drawing/2014/main" id="{1AE5E808-FD09-1F78-FAB8-51E16F51AE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02EF94-72A4-BE65-A57A-EFD94D26A534}"/>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3530712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F1C57E-2250-24CB-2D2C-19BC8075461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4C6E6B7-7E59-A639-D85F-EAB11B3B36F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C4143B6-B9CD-5A48-C54F-732B736AB9D5}"/>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5" name="Segnaposto piè di pagina 4">
            <a:extLst>
              <a:ext uri="{FF2B5EF4-FFF2-40B4-BE49-F238E27FC236}">
                <a16:creationId xmlns:a16="http://schemas.microsoft.com/office/drawing/2014/main" id="{DF0F469C-177C-992C-5482-A2BD4214BC8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158ECAB-9CED-D9C6-3F6D-122C1555FD12}"/>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281979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0785C8-20A5-E7D4-02B1-0104F1FB4DB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EB90F48-7416-6F81-B9FB-954C17F678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D45C36F-7C0B-011E-5FEA-753534E14FB5}"/>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5" name="Segnaposto piè di pagina 4">
            <a:extLst>
              <a:ext uri="{FF2B5EF4-FFF2-40B4-BE49-F238E27FC236}">
                <a16:creationId xmlns:a16="http://schemas.microsoft.com/office/drawing/2014/main" id="{306BD671-600D-9AFC-CC56-D5111E82B8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C11C67-2037-AE41-D081-2A9D4B121749}"/>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38463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0CB0F2-0386-C759-DAEF-61AD5D11699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CE5A331-54D8-6561-096F-FF5E4FF4277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7F8FF49-9FEA-63FA-13AA-69230AF3374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8768EAE-4D45-77E5-9E05-D5A7DF4DB259}"/>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6" name="Segnaposto piè di pagina 5">
            <a:extLst>
              <a:ext uri="{FF2B5EF4-FFF2-40B4-BE49-F238E27FC236}">
                <a16:creationId xmlns:a16="http://schemas.microsoft.com/office/drawing/2014/main" id="{05D30F55-FAD1-7E31-9C25-76F236F4E2D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13131A1-361D-4A66-B00F-8CAA8FE70E06}"/>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361255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A7CB27-4635-A331-DBA0-984AFB8C5C4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5ADD83F-0AEF-796C-2660-8DD66098F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AC2FB8A-9A52-58C6-B761-FF2359405D9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301401D-3C19-2570-3EFA-1EFF39D60B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87AFE1D-A686-5E9A-B321-C1F906B97C9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587CBA1-18BC-4DD3-0477-3F7F305128F9}"/>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8" name="Segnaposto piè di pagina 7">
            <a:extLst>
              <a:ext uri="{FF2B5EF4-FFF2-40B4-BE49-F238E27FC236}">
                <a16:creationId xmlns:a16="http://schemas.microsoft.com/office/drawing/2014/main" id="{23A89F2C-041E-7164-FED7-7F1DD336880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D531EAA-7E01-ABD1-5B24-E6E83ABA548F}"/>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3747085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9FC533-A04F-08ED-1759-EFE37E6684B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0DF0B37-45C7-505F-A6EB-9FAB94B33FD1}"/>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4" name="Segnaposto piè di pagina 3">
            <a:extLst>
              <a:ext uri="{FF2B5EF4-FFF2-40B4-BE49-F238E27FC236}">
                <a16:creationId xmlns:a16="http://schemas.microsoft.com/office/drawing/2014/main" id="{CDBFFC25-5197-B3C8-9D1B-3E8BE55B678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8AA7CAF-064C-8616-6CA0-671C8C7A9A62}"/>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384764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51CA29C-F8DF-E132-610F-AC2D3F52B09A}"/>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3" name="Segnaposto piè di pagina 2">
            <a:extLst>
              <a:ext uri="{FF2B5EF4-FFF2-40B4-BE49-F238E27FC236}">
                <a16:creationId xmlns:a16="http://schemas.microsoft.com/office/drawing/2014/main" id="{44E1430D-2494-FA03-A41C-5435703BE28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A602469-4AF2-84FA-DD13-472702B78088}"/>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39167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EE2390-2163-9A71-8169-AF00F25B7B9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96D4353-BE4A-544D-AFE1-08B9951CAF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52A063A-79F1-95EC-143E-611431FAD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7D1FB88-881D-8C7A-5BBB-15F89DE51C3B}"/>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6" name="Segnaposto piè di pagina 5">
            <a:extLst>
              <a:ext uri="{FF2B5EF4-FFF2-40B4-BE49-F238E27FC236}">
                <a16:creationId xmlns:a16="http://schemas.microsoft.com/office/drawing/2014/main" id="{C4D2C3A3-2DC5-2434-2547-5D7965C4C63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BAD2E95-829C-25D9-C4C7-23A86A5E49BD}"/>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189628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A78421-1B15-C669-DAC6-42FF3FA7EDB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5355C9F-36CD-F585-323D-82D3DED932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8417428-786E-AAE4-ADE0-6924F46A8C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E268748-6BF5-F476-9C80-41588B7F20BA}"/>
              </a:ext>
            </a:extLst>
          </p:cNvPr>
          <p:cNvSpPr>
            <a:spLocks noGrp="1"/>
          </p:cNvSpPr>
          <p:nvPr>
            <p:ph type="dt" sz="half" idx="10"/>
          </p:nvPr>
        </p:nvSpPr>
        <p:spPr/>
        <p:txBody>
          <a:bodyPr/>
          <a:lstStyle/>
          <a:p>
            <a:fld id="{FDC47336-CC42-4BF0-B7D6-B4C6C37BA55B}" type="datetimeFigureOut">
              <a:rPr lang="it-IT" smtClean="0"/>
              <a:t>21/12/23</a:t>
            </a:fld>
            <a:endParaRPr lang="it-IT"/>
          </a:p>
        </p:txBody>
      </p:sp>
      <p:sp>
        <p:nvSpPr>
          <p:cNvPr id="6" name="Segnaposto piè di pagina 5">
            <a:extLst>
              <a:ext uri="{FF2B5EF4-FFF2-40B4-BE49-F238E27FC236}">
                <a16:creationId xmlns:a16="http://schemas.microsoft.com/office/drawing/2014/main" id="{9B481A07-F1D6-D677-B1EB-99C871E9AD4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827D24C-AA12-1D9A-66B7-22B615E79426}"/>
              </a:ext>
            </a:extLst>
          </p:cNvPr>
          <p:cNvSpPr>
            <a:spLocks noGrp="1"/>
          </p:cNvSpPr>
          <p:nvPr>
            <p:ph type="sldNum" sz="quarter" idx="12"/>
          </p:nvPr>
        </p:nvSpPr>
        <p:spPr/>
        <p:txBody>
          <a:bodyPr/>
          <a:lstStyle/>
          <a:p>
            <a:fld id="{18FC5CB4-9F5D-4475-BBC3-81ADAF82AC28}" type="slidenum">
              <a:rPr lang="it-IT" smtClean="0"/>
              <a:t>‹#›</a:t>
            </a:fld>
            <a:endParaRPr lang="it-IT"/>
          </a:p>
        </p:txBody>
      </p:sp>
    </p:spTree>
    <p:extLst>
      <p:ext uri="{BB962C8B-B14F-4D97-AF65-F5344CB8AC3E}">
        <p14:creationId xmlns:p14="http://schemas.microsoft.com/office/powerpoint/2010/main" val="83389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8136C1C-C44B-5872-1CF9-A24C8522B8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D4DB1C3-EF04-DEC9-C721-69581104BD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1E1FE11-D108-DB48-06FC-3BA66A6EE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47336-CC42-4BF0-B7D6-B4C6C37BA55B}" type="datetimeFigureOut">
              <a:rPr lang="it-IT" smtClean="0"/>
              <a:t>21/12/23</a:t>
            </a:fld>
            <a:endParaRPr lang="it-IT"/>
          </a:p>
        </p:txBody>
      </p:sp>
      <p:sp>
        <p:nvSpPr>
          <p:cNvPr id="5" name="Segnaposto piè di pagina 4">
            <a:extLst>
              <a:ext uri="{FF2B5EF4-FFF2-40B4-BE49-F238E27FC236}">
                <a16:creationId xmlns:a16="http://schemas.microsoft.com/office/drawing/2014/main" id="{27A269B7-2EDA-6023-9A3A-01141AEBD7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D9C881-08AC-F350-88E1-54FB40A23E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C5CB4-9F5D-4475-BBC3-81ADAF82AC28}" type="slidenum">
              <a:rPr lang="it-IT" smtClean="0"/>
              <a:t>‹#›</a:t>
            </a:fld>
            <a:endParaRPr lang="it-IT"/>
          </a:p>
        </p:txBody>
      </p:sp>
    </p:spTree>
    <p:extLst>
      <p:ext uri="{BB962C8B-B14F-4D97-AF65-F5344CB8AC3E}">
        <p14:creationId xmlns:p14="http://schemas.microsoft.com/office/powerpoint/2010/main" val="2689893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377F347C-FD28-AE58-EB24-6FF30FCA2951}"/>
              </a:ext>
            </a:extLst>
          </p:cNvPr>
          <p:cNvSpPr>
            <a:spLocks noGrp="1"/>
          </p:cNvSpPr>
          <p:nvPr>
            <p:ph type="ctrTitle"/>
          </p:nvPr>
        </p:nvSpPr>
        <p:spPr>
          <a:xfrm>
            <a:off x="295564" y="563418"/>
            <a:ext cx="11499272" cy="2946545"/>
          </a:xfrm>
          <a:solidFill>
            <a:schemeClr val="accent2"/>
          </a:solidFill>
        </p:spPr>
        <p:txBody>
          <a:bodyPr>
            <a:noAutofit/>
          </a:bodyPr>
          <a:lstStyle/>
          <a:p>
            <a:r>
              <a:rPr lang="it-IT" sz="4800" b="1" kern="100" spc="45"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Gli Sforza e Maria Teresa d’Austria.</a:t>
            </a:r>
            <a:br>
              <a:rPr lang="it-IT" sz="4800" b="1" kern="100" spc="45"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br>
            <a:br>
              <a:rPr lang="it-IT" sz="4800" b="1" kern="100" spc="45"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br>
            <a:r>
              <a:rPr lang="it-IT" sz="4800" b="1" kern="100" spc="45"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Gloria della storia milanese per festeggiare l’ultimo incontro dell’anno.</a:t>
            </a:r>
            <a:endParaRPr lang="it-IT" sz="4800" kern="1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Sottotitolo 2">
            <a:extLst>
              <a:ext uri="{FF2B5EF4-FFF2-40B4-BE49-F238E27FC236}">
                <a16:creationId xmlns:a16="http://schemas.microsoft.com/office/drawing/2014/main" id="{70E2D74A-071C-B2D5-2724-8654CF34A63B}"/>
              </a:ext>
            </a:extLst>
          </p:cNvPr>
          <p:cNvSpPr>
            <a:spLocks noGrp="1"/>
          </p:cNvSpPr>
          <p:nvPr>
            <p:ph type="subTitle" idx="1"/>
          </p:nvPr>
        </p:nvSpPr>
        <p:spPr>
          <a:xfrm>
            <a:off x="1524000" y="3989965"/>
            <a:ext cx="9144000" cy="1655762"/>
          </a:xfrm>
          <a:solidFill>
            <a:schemeClr val="accent2"/>
          </a:solidFill>
        </p:spPr>
        <p:txBody>
          <a:bodyPr>
            <a:normAutofit fontScale="92500" lnSpcReduction="20000"/>
          </a:bodyPr>
          <a:lstStyle/>
          <a:p>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Augusto Enrico Semprini</a:t>
            </a:r>
          </a:p>
          <a:p>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Maestro Assaggiatore </a:t>
            </a:r>
            <a:r>
              <a:rPr lang="it-IT" i="1" dirty="0">
                <a:solidFill>
                  <a:srgbClr val="C00000"/>
                </a:solidFill>
                <a:latin typeface="Cambria" panose="02040503050406030204" pitchFamily="18" charset="0"/>
                <a:ea typeface="Cambria" panose="02040503050406030204" pitchFamily="18" charset="0"/>
                <a:cs typeface="Arial" panose="020B0604020202020204" pitchFamily="34" charset="0"/>
              </a:rPr>
              <a:t>cum laude </a:t>
            </a:r>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Organizzazione Nazionale Assaggiatori Vino</a:t>
            </a:r>
          </a:p>
          <a:p>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Maestro Assaggiatore Organizzazione Nazionale Assaggiatori Formaggio</a:t>
            </a:r>
          </a:p>
          <a:p>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Presidente e Fondatore di Gusto Sobrio </a:t>
            </a:r>
          </a:p>
          <a:p>
            <a:endParaRPr lang="it-IT" dirty="0"/>
          </a:p>
        </p:txBody>
      </p:sp>
    </p:spTree>
    <p:extLst>
      <p:ext uri="{BB962C8B-B14F-4D97-AF65-F5344CB8AC3E}">
        <p14:creationId xmlns:p14="http://schemas.microsoft.com/office/powerpoint/2010/main" val="238017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377F347C-FD28-AE58-EB24-6FF30FCA2951}"/>
              </a:ext>
            </a:extLst>
          </p:cNvPr>
          <p:cNvSpPr>
            <a:spLocks noGrp="1"/>
          </p:cNvSpPr>
          <p:nvPr>
            <p:ph type="ctrTitle"/>
          </p:nvPr>
        </p:nvSpPr>
        <p:spPr>
          <a:xfrm>
            <a:off x="295564" y="563418"/>
            <a:ext cx="11499272" cy="2946545"/>
          </a:xfrm>
          <a:solidFill>
            <a:schemeClr val="accent2"/>
          </a:solidFill>
        </p:spPr>
        <p:txBody>
          <a:bodyPr>
            <a:noAutofit/>
          </a:bodyPr>
          <a:lstStyle/>
          <a:p>
            <a:r>
              <a:rPr lang="it-IT" sz="4800" b="1" kern="100" spc="45"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Gli Sforza e Maria Teresa d’Austria.</a:t>
            </a:r>
            <a:br>
              <a:rPr lang="it-IT" sz="4800" b="1" kern="100" spc="45"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br>
            <a:br>
              <a:rPr lang="it-IT" sz="4800" b="1" kern="100" spc="45"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br>
            <a:r>
              <a:rPr lang="it-IT" sz="4800" b="1" kern="100" spc="45"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Gloria della storia milanese per festeggiare l’ultimo incontro dell’anno.</a:t>
            </a:r>
            <a:endParaRPr lang="it-IT" sz="4800" kern="1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Sottotitolo 2">
            <a:extLst>
              <a:ext uri="{FF2B5EF4-FFF2-40B4-BE49-F238E27FC236}">
                <a16:creationId xmlns:a16="http://schemas.microsoft.com/office/drawing/2014/main" id="{70E2D74A-071C-B2D5-2724-8654CF34A63B}"/>
              </a:ext>
            </a:extLst>
          </p:cNvPr>
          <p:cNvSpPr>
            <a:spLocks noGrp="1"/>
          </p:cNvSpPr>
          <p:nvPr>
            <p:ph type="subTitle" idx="1"/>
          </p:nvPr>
        </p:nvSpPr>
        <p:spPr>
          <a:xfrm>
            <a:off x="1524000" y="3989965"/>
            <a:ext cx="9144000" cy="1655762"/>
          </a:xfrm>
          <a:solidFill>
            <a:schemeClr val="accent2"/>
          </a:solidFill>
        </p:spPr>
        <p:txBody>
          <a:bodyPr>
            <a:normAutofit fontScale="92500" lnSpcReduction="20000"/>
          </a:bodyPr>
          <a:lstStyle/>
          <a:p>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Augusto Enrico Semprini</a:t>
            </a:r>
          </a:p>
          <a:p>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Maestro Assaggiatore </a:t>
            </a:r>
            <a:r>
              <a:rPr lang="it-IT" i="1" dirty="0">
                <a:solidFill>
                  <a:srgbClr val="C00000"/>
                </a:solidFill>
                <a:latin typeface="Cambria" panose="02040503050406030204" pitchFamily="18" charset="0"/>
                <a:ea typeface="Cambria" panose="02040503050406030204" pitchFamily="18" charset="0"/>
                <a:cs typeface="Arial" panose="020B0604020202020204" pitchFamily="34" charset="0"/>
              </a:rPr>
              <a:t>cum laude </a:t>
            </a:r>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Organizzazione Nazionale Assaggiatori Vino</a:t>
            </a:r>
          </a:p>
          <a:p>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Maestro Assaggiatore Organizzazione Nazionale Assaggiatori Formaggio</a:t>
            </a:r>
          </a:p>
          <a:p>
            <a:r>
              <a:rPr lang="it-IT" dirty="0">
                <a:solidFill>
                  <a:srgbClr val="C00000"/>
                </a:solidFill>
                <a:latin typeface="Cambria" panose="02040503050406030204" pitchFamily="18" charset="0"/>
                <a:ea typeface="Cambria" panose="02040503050406030204" pitchFamily="18" charset="0"/>
                <a:cs typeface="Arial" panose="020B0604020202020204" pitchFamily="34" charset="0"/>
              </a:rPr>
              <a:t>Presidente e Fondatore di Gusto Sobrio </a:t>
            </a:r>
          </a:p>
          <a:p>
            <a:endParaRPr lang="it-IT" dirty="0"/>
          </a:p>
        </p:txBody>
      </p:sp>
    </p:spTree>
    <p:extLst>
      <p:ext uri="{BB962C8B-B14F-4D97-AF65-F5344CB8AC3E}">
        <p14:creationId xmlns:p14="http://schemas.microsoft.com/office/powerpoint/2010/main" val="516918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A8CCCB6D-5162-4AAE-A5E3-3AC55410D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0BCD8C04-CC7B-40EF-82EB-E9821F79B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0" y="2458"/>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Segnaposto contenuto 3"/>
          <p:cNvPicPr>
            <a:picLocks noGrp="1" noChangeAspect="1"/>
          </p:cNvPicPr>
          <p:nvPr>
            <p:ph idx="1"/>
          </p:nvPr>
        </p:nvPicPr>
        <p:blipFill rotWithShape="1">
          <a:blip r:embed="rId3">
            <a:alphaModFix amt="40000"/>
          </a:blip>
          <a:srcRect t="23068"/>
          <a:stretch/>
        </p:blipFill>
        <p:spPr>
          <a:xfrm>
            <a:off x="373957" y="4926"/>
            <a:ext cx="8450317" cy="6857990"/>
          </a:xfrm>
          <a:prstGeom prst="rect">
            <a:avLst/>
          </a:prstGeom>
        </p:spPr>
      </p:pic>
      <p:sp>
        <p:nvSpPr>
          <p:cNvPr id="5" name="Titolo 4">
            <a:extLst>
              <a:ext uri="{FF2B5EF4-FFF2-40B4-BE49-F238E27FC236}">
                <a16:creationId xmlns:a16="http://schemas.microsoft.com/office/drawing/2014/main" id="{4F7BCFB5-39C5-D641-388D-D8EDDCC95F2E}"/>
              </a:ext>
            </a:extLst>
          </p:cNvPr>
          <p:cNvSpPr>
            <a:spLocks noGrp="1"/>
          </p:cNvSpPr>
          <p:nvPr>
            <p:ph type="title"/>
          </p:nvPr>
        </p:nvSpPr>
        <p:spPr>
          <a:xfrm>
            <a:off x="643468" y="643467"/>
            <a:ext cx="5322536" cy="4567137"/>
          </a:xfrm>
        </p:spPr>
        <p:txBody>
          <a:bodyPr vert="horz" lIns="91440" tIns="45720" rIns="91440" bIns="45720" rtlCol="0" anchor="b">
            <a:normAutofit fontScale="90000"/>
          </a:bodyPr>
          <a:lstStyle/>
          <a:p>
            <a:r>
              <a:rPr lang="en-US" sz="2000" b="0" i="0" kern="1200" dirty="0">
                <a:solidFill>
                  <a:srgbClr val="FFFFFF"/>
                </a:solidFill>
                <a:effectLst/>
                <a:latin typeface="+mj-lt"/>
                <a:ea typeface="+mj-ea"/>
                <a:cs typeface="+mj-cs"/>
              </a:rPr>
              <a:t>Maria Teresa </a:t>
            </a:r>
            <a:r>
              <a:rPr lang="en-US" sz="2000" b="0" i="0" kern="1200" dirty="0" err="1">
                <a:solidFill>
                  <a:srgbClr val="FFFFFF"/>
                </a:solidFill>
                <a:effectLst/>
                <a:latin typeface="+mj-lt"/>
                <a:ea typeface="+mj-ea"/>
                <a:cs typeface="+mj-cs"/>
              </a:rPr>
              <a:t>d'Asburgo</a:t>
            </a:r>
            <a:r>
              <a:rPr lang="en-US" sz="2000" b="0" i="0" kern="1200" dirty="0">
                <a:solidFill>
                  <a:srgbClr val="FFFFFF"/>
                </a:solidFill>
                <a:effectLst/>
                <a:latin typeface="+mj-lt"/>
                <a:ea typeface="+mj-ea"/>
                <a:cs typeface="+mj-cs"/>
              </a:rPr>
              <a:t> </a:t>
            </a:r>
            <a:r>
              <a:rPr lang="en-US" sz="2000" b="0" i="0" kern="1200" dirty="0" err="1">
                <a:solidFill>
                  <a:srgbClr val="FFFFFF"/>
                </a:solidFill>
                <a:effectLst/>
                <a:latin typeface="+mj-lt"/>
                <a:ea typeface="+mj-ea"/>
                <a:cs typeface="+mj-cs"/>
              </a:rPr>
              <a:t>nacque</a:t>
            </a:r>
            <a:r>
              <a:rPr lang="en-US" sz="2000" b="0" i="0" kern="1200" dirty="0">
                <a:solidFill>
                  <a:srgbClr val="FFFFFF"/>
                </a:solidFill>
                <a:effectLst/>
                <a:latin typeface="+mj-lt"/>
                <a:ea typeface="+mj-ea"/>
                <a:cs typeface="+mj-cs"/>
              </a:rPr>
              <a:t> a Vienna il 13 </a:t>
            </a:r>
            <a:r>
              <a:rPr lang="en-US" sz="2000" b="0" i="0" kern="1200" dirty="0" err="1">
                <a:solidFill>
                  <a:srgbClr val="FFFFFF"/>
                </a:solidFill>
                <a:effectLst/>
                <a:latin typeface="+mj-lt"/>
                <a:ea typeface="+mj-ea"/>
                <a:cs typeface="+mj-cs"/>
              </a:rPr>
              <a:t>maggio</a:t>
            </a:r>
            <a:r>
              <a:rPr lang="en-US" sz="2000" b="0" i="0" kern="1200" dirty="0">
                <a:solidFill>
                  <a:srgbClr val="FFFFFF"/>
                </a:solidFill>
                <a:effectLst/>
                <a:latin typeface="+mj-lt"/>
                <a:ea typeface="+mj-ea"/>
                <a:cs typeface="+mj-cs"/>
              </a:rPr>
              <a:t> 1717. </a:t>
            </a:r>
            <a:br>
              <a:rPr lang="en-US" sz="2000" b="0" i="0" kern="1200" dirty="0">
                <a:solidFill>
                  <a:srgbClr val="FFFFFF"/>
                </a:solidFill>
                <a:effectLst/>
                <a:latin typeface="+mj-lt"/>
                <a:ea typeface="+mj-ea"/>
                <a:cs typeface="+mj-cs"/>
              </a:rPr>
            </a:br>
            <a:r>
              <a:rPr lang="en-US" sz="2000" b="0" i="0" kern="1200" dirty="0">
                <a:solidFill>
                  <a:srgbClr val="FFFFFF"/>
                </a:solidFill>
                <a:effectLst/>
                <a:latin typeface="+mj-lt"/>
                <a:ea typeface="+mj-ea"/>
                <a:cs typeface="+mj-cs"/>
              </a:rPr>
              <a:t>A Maria Teresa è legato il </a:t>
            </a:r>
            <a:r>
              <a:rPr lang="en-US" sz="2000" b="0" i="0" kern="1200" dirty="0" err="1">
                <a:solidFill>
                  <a:srgbClr val="FFFFFF"/>
                </a:solidFill>
                <a:effectLst/>
                <a:latin typeface="+mj-lt"/>
                <a:ea typeface="+mj-ea"/>
                <a:cs typeface="+mj-cs"/>
              </a:rPr>
              <a:t>rinnovamento</a:t>
            </a:r>
            <a:r>
              <a:rPr lang="en-US" sz="2000" b="0" i="0" kern="1200" dirty="0">
                <a:solidFill>
                  <a:srgbClr val="FFFFFF"/>
                </a:solidFill>
                <a:effectLst/>
                <a:latin typeface="+mj-lt"/>
                <a:ea typeface="+mj-ea"/>
                <a:cs typeface="+mj-cs"/>
              </a:rPr>
              <a:t> </a:t>
            </a:r>
            <a:r>
              <a:rPr lang="en-US" sz="2000" b="0" i="0" kern="1200" dirty="0" err="1">
                <a:solidFill>
                  <a:srgbClr val="FFFFFF"/>
                </a:solidFill>
                <a:effectLst/>
                <a:latin typeface="+mj-lt"/>
                <a:ea typeface="+mj-ea"/>
                <a:cs typeface="+mj-cs"/>
              </a:rPr>
              <a:t>edilizio</a:t>
            </a:r>
            <a:r>
              <a:rPr lang="en-US" sz="2000" b="0" i="0" kern="1200" dirty="0">
                <a:solidFill>
                  <a:srgbClr val="FFFFFF"/>
                </a:solidFill>
                <a:effectLst/>
                <a:latin typeface="+mj-lt"/>
                <a:ea typeface="+mj-ea"/>
                <a:cs typeface="+mj-cs"/>
              </a:rPr>
              <a:t> di Milano, con </a:t>
            </a:r>
            <a:r>
              <a:rPr lang="en-US" sz="2000" b="0" i="0" kern="1200" dirty="0" err="1">
                <a:solidFill>
                  <a:srgbClr val="FFFFFF"/>
                </a:solidFill>
                <a:effectLst/>
                <a:latin typeface="+mj-lt"/>
                <a:ea typeface="+mj-ea"/>
                <a:cs typeface="+mj-cs"/>
              </a:rPr>
              <a:t>suntuosi</a:t>
            </a:r>
            <a:r>
              <a:rPr lang="en-US" sz="2000" b="0" i="0" kern="1200" dirty="0">
                <a:solidFill>
                  <a:srgbClr val="FFFFFF"/>
                </a:solidFill>
                <a:effectLst/>
                <a:latin typeface="+mj-lt"/>
                <a:ea typeface="+mj-ea"/>
                <a:cs typeface="+mj-cs"/>
              </a:rPr>
              <a:t> </a:t>
            </a:r>
            <a:r>
              <a:rPr lang="en-US" sz="2000" b="0" i="0" kern="1200" dirty="0" err="1">
                <a:solidFill>
                  <a:srgbClr val="FFFFFF"/>
                </a:solidFill>
                <a:effectLst/>
                <a:latin typeface="+mj-lt"/>
                <a:ea typeface="+mj-ea"/>
                <a:cs typeface="+mj-cs"/>
              </a:rPr>
              <a:t>edifici</a:t>
            </a:r>
            <a:r>
              <a:rPr lang="en-US" sz="2000" b="0" i="0" kern="1200" dirty="0">
                <a:solidFill>
                  <a:srgbClr val="FFFFFF"/>
                </a:solidFill>
                <a:effectLst/>
                <a:latin typeface="+mj-lt"/>
                <a:ea typeface="+mj-ea"/>
                <a:cs typeface="+mj-cs"/>
              </a:rPr>
              <a:t> </a:t>
            </a:r>
            <a:r>
              <a:rPr lang="en-US" sz="2000" b="0" i="0" kern="1200" dirty="0" err="1">
                <a:solidFill>
                  <a:srgbClr val="FFFFFF"/>
                </a:solidFill>
                <a:effectLst/>
                <a:latin typeface="+mj-lt"/>
                <a:ea typeface="+mj-ea"/>
                <a:cs typeface="+mj-cs"/>
              </a:rPr>
              <a:t>pubblici</a:t>
            </a:r>
            <a:r>
              <a:rPr lang="en-US" sz="2000" b="0" i="0" kern="1200" dirty="0">
                <a:solidFill>
                  <a:srgbClr val="FFFFFF"/>
                </a:solidFill>
                <a:effectLst/>
                <a:latin typeface="+mj-lt"/>
                <a:ea typeface="+mj-ea"/>
                <a:cs typeface="+mj-cs"/>
              </a:rPr>
              <a:t> e </a:t>
            </a:r>
            <a:r>
              <a:rPr lang="en-US" sz="2000" b="0" i="0" kern="1200" dirty="0" err="1">
                <a:solidFill>
                  <a:srgbClr val="FFFFFF"/>
                </a:solidFill>
                <a:effectLst/>
                <a:latin typeface="+mj-lt"/>
                <a:ea typeface="+mj-ea"/>
                <a:cs typeface="+mj-cs"/>
              </a:rPr>
              <a:t>privati</a:t>
            </a:r>
            <a:r>
              <a:rPr lang="en-US" sz="2000" b="0" i="0" kern="1200" dirty="0">
                <a:solidFill>
                  <a:srgbClr val="FFFFFF"/>
                </a:solidFill>
                <a:effectLst/>
                <a:latin typeface="+mj-lt"/>
                <a:ea typeface="+mj-ea"/>
                <a:cs typeface="+mj-cs"/>
              </a:rPr>
              <a:t>,</a:t>
            </a:r>
            <a:r>
              <a:rPr kumimoji="0" lang="en-US" altLang="it-IT" sz="2000" b="0" i="0" u="none" strike="noStrike" kern="1200" cap="none" normalizeH="0" baseline="0" dirty="0">
                <a:ln>
                  <a:noFill/>
                </a:ln>
                <a:solidFill>
                  <a:srgbClr val="FFFFFF"/>
                </a:solidFill>
                <a:effectLst/>
                <a:latin typeface="+mj-lt"/>
                <a:ea typeface="+mj-ea"/>
                <a:cs typeface="+mj-cs"/>
              </a:rPr>
              <a:t> Il </a:t>
            </a:r>
            <a:r>
              <a:rPr kumimoji="0" lang="en-US" altLang="it-IT" sz="2000" b="0" i="0" u="none" strike="noStrike" kern="1200" cap="none" normalizeH="0" baseline="0" dirty="0" err="1">
                <a:ln>
                  <a:noFill/>
                </a:ln>
                <a:solidFill>
                  <a:srgbClr val="FFFFFF"/>
                </a:solidFill>
                <a:effectLst/>
                <a:latin typeface="+mj-lt"/>
                <a:ea typeface="+mj-ea"/>
                <a:cs typeface="+mj-cs"/>
              </a:rPr>
              <a:t>teatro</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alla</a:t>
            </a:r>
            <a:r>
              <a:rPr kumimoji="0" lang="en-US" altLang="it-IT" sz="2000" b="0" i="0" u="none" strike="noStrike" kern="1200" cap="none" normalizeH="0" baseline="0" dirty="0">
                <a:ln>
                  <a:noFill/>
                </a:ln>
                <a:solidFill>
                  <a:srgbClr val="FFFFFF"/>
                </a:solidFill>
                <a:effectLst/>
                <a:latin typeface="+mj-lt"/>
                <a:ea typeface="+mj-ea"/>
                <a:cs typeface="+mj-cs"/>
              </a:rPr>
              <a:t> Scala, la </a:t>
            </a:r>
            <a:r>
              <a:rPr kumimoji="0" lang="en-US" altLang="it-IT" sz="2000" b="0" i="0" u="none" strike="noStrike" kern="1200" cap="none" normalizeH="0" baseline="0" dirty="0" err="1">
                <a:ln>
                  <a:noFill/>
                </a:ln>
                <a:solidFill>
                  <a:srgbClr val="FFFFFF"/>
                </a:solidFill>
                <a:effectLst/>
                <a:latin typeface="+mj-lt"/>
                <a:ea typeface="+mj-ea"/>
                <a:cs typeface="+mj-cs"/>
              </a:rPr>
              <a:t>biblioteca</a:t>
            </a:r>
            <a:r>
              <a:rPr kumimoji="0" lang="en-US" altLang="it-IT" sz="2000" b="0" i="0" u="none" strike="noStrike" kern="1200" cap="none" normalizeH="0" baseline="0" dirty="0">
                <a:ln>
                  <a:noFill/>
                </a:ln>
                <a:solidFill>
                  <a:srgbClr val="FFFFFF"/>
                </a:solidFill>
                <a:effectLst/>
                <a:latin typeface="+mj-lt"/>
                <a:ea typeface="+mj-ea"/>
                <a:cs typeface="+mj-cs"/>
              </a:rPr>
              <a:t> Braidense, il palazzo Reale, </a:t>
            </a:r>
            <a:r>
              <a:rPr kumimoji="0" lang="en-US" altLang="it-IT" sz="2000" b="0" i="0" u="none" strike="noStrike" kern="1200" cap="none" normalizeH="0" baseline="0" dirty="0" err="1">
                <a:ln>
                  <a:noFill/>
                </a:ln>
                <a:solidFill>
                  <a:srgbClr val="FFFFFF"/>
                </a:solidFill>
                <a:effectLst/>
                <a:latin typeface="+mj-lt"/>
                <a:ea typeface="+mj-ea"/>
                <a:cs typeface="+mj-cs"/>
              </a:rPr>
              <a:t>l’illuminazione</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pubblica</a:t>
            </a:r>
            <a:r>
              <a:rPr kumimoji="0" lang="en-US" altLang="it-IT" sz="2000" b="0" i="0" u="none" strike="noStrike" kern="1200" cap="none" normalizeH="0" baseline="0" dirty="0">
                <a:ln>
                  <a:noFill/>
                </a:ln>
                <a:solidFill>
                  <a:srgbClr val="FFFFFF"/>
                </a:solidFill>
                <a:effectLst/>
                <a:latin typeface="+mj-lt"/>
                <a:ea typeface="+mj-ea"/>
                <a:cs typeface="+mj-cs"/>
              </a:rPr>
              <a:t>, la </a:t>
            </a:r>
            <a:r>
              <a:rPr kumimoji="0" lang="en-US" altLang="it-IT" sz="2000" b="0" i="0" u="none" strike="noStrike" kern="1200" cap="none" normalizeH="0" baseline="0" dirty="0" err="1">
                <a:ln>
                  <a:noFill/>
                </a:ln>
                <a:solidFill>
                  <a:srgbClr val="FFFFFF"/>
                </a:solidFill>
                <a:effectLst/>
                <a:latin typeface="+mj-lt"/>
                <a:ea typeface="+mj-ea"/>
                <a:cs typeface="+mj-cs"/>
              </a:rPr>
              <a:t>riforma</a:t>
            </a:r>
            <a:r>
              <a:rPr kumimoji="0" lang="en-US" altLang="it-IT" sz="2000" b="0" i="0" u="none" strike="noStrike" kern="1200" cap="none" normalizeH="0" baseline="0" dirty="0">
                <a:ln>
                  <a:noFill/>
                </a:ln>
                <a:solidFill>
                  <a:srgbClr val="FFFFFF"/>
                </a:solidFill>
                <a:effectLst/>
                <a:latin typeface="+mj-lt"/>
                <a:ea typeface="+mj-ea"/>
                <a:cs typeface="+mj-cs"/>
              </a:rPr>
              <a:t> del </a:t>
            </a:r>
            <a:r>
              <a:rPr kumimoji="0" lang="en-US" altLang="it-IT" sz="2000" b="0" i="0" u="none" strike="noStrike" kern="1200" cap="none" normalizeH="0" baseline="0" dirty="0" err="1">
                <a:ln>
                  <a:noFill/>
                </a:ln>
                <a:solidFill>
                  <a:srgbClr val="FFFFFF"/>
                </a:solidFill>
                <a:effectLst/>
                <a:latin typeface="+mj-lt"/>
                <a:ea typeface="+mj-ea"/>
                <a:cs typeface="+mj-cs"/>
              </a:rPr>
              <a:t>catasto</a:t>
            </a:r>
            <a:r>
              <a:rPr kumimoji="0" lang="en-US" altLang="it-IT" sz="2000" b="0" i="0" u="none" strike="noStrike" kern="1200" cap="none" normalizeH="0" baseline="0" dirty="0">
                <a:ln>
                  <a:noFill/>
                </a:ln>
                <a:solidFill>
                  <a:srgbClr val="FFFFFF"/>
                </a:solidFill>
                <a:effectLst/>
                <a:latin typeface="+mj-lt"/>
                <a:ea typeface="+mj-ea"/>
                <a:cs typeface="+mj-cs"/>
              </a:rPr>
              <a:t>, la </a:t>
            </a:r>
            <a:r>
              <a:rPr kumimoji="0" lang="en-US" altLang="it-IT" sz="2000" b="0" i="0" u="none" strike="noStrike" kern="1200" cap="none" normalizeH="0" baseline="0" dirty="0" err="1">
                <a:ln>
                  <a:noFill/>
                </a:ln>
                <a:solidFill>
                  <a:srgbClr val="FFFFFF"/>
                </a:solidFill>
                <a:effectLst/>
                <a:latin typeface="+mj-lt"/>
                <a:ea typeface="+mj-ea"/>
                <a:cs typeface="+mj-cs"/>
              </a:rPr>
              <a:t>pavimentazione</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delle</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strade</a:t>
            </a:r>
            <a:r>
              <a:rPr kumimoji="0" lang="en-US" altLang="it-IT" sz="2000" b="0" i="0" u="none" strike="noStrike" kern="1200" cap="none" normalizeH="0" baseline="0" dirty="0">
                <a:ln>
                  <a:noFill/>
                </a:ln>
                <a:solidFill>
                  <a:srgbClr val="FFFFFF"/>
                </a:solidFill>
                <a:effectLst/>
                <a:latin typeface="+mj-lt"/>
                <a:ea typeface="+mj-ea"/>
                <a:cs typeface="+mj-cs"/>
              </a:rPr>
              <a:t>, la Madonnina </a:t>
            </a:r>
            <a:r>
              <a:rPr kumimoji="0" lang="en-US" altLang="it-IT" sz="2000" b="0" i="0" u="none" strike="noStrike" kern="1200" cap="none" normalizeH="0" baseline="0" dirty="0" err="1">
                <a:ln>
                  <a:noFill/>
                </a:ln>
                <a:solidFill>
                  <a:srgbClr val="FFFFFF"/>
                </a:solidFill>
                <a:effectLst/>
                <a:latin typeface="+mj-lt"/>
                <a:ea typeface="+mj-ea"/>
                <a:cs typeface="+mj-cs"/>
              </a:rPr>
              <a:t>sul</a:t>
            </a:r>
            <a:r>
              <a:rPr kumimoji="0" lang="en-US" altLang="it-IT" sz="2000" b="0" i="0" u="none" strike="noStrike" kern="1200" cap="none" normalizeH="0" baseline="0" dirty="0">
                <a:ln>
                  <a:noFill/>
                </a:ln>
                <a:solidFill>
                  <a:srgbClr val="FFFFFF"/>
                </a:solidFill>
                <a:effectLst/>
                <a:latin typeface="+mj-lt"/>
                <a:ea typeface="+mj-ea"/>
                <a:cs typeface="+mj-cs"/>
              </a:rPr>
              <a:t> Duomo: </a:t>
            </a:r>
            <a:r>
              <a:rPr kumimoji="0" lang="en-US" altLang="it-IT" sz="2000" b="0" i="0" u="none" strike="noStrike" kern="1200" cap="none" normalizeH="0" baseline="0" dirty="0" err="1">
                <a:ln>
                  <a:noFill/>
                </a:ln>
                <a:solidFill>
                  <a:srgbClr val="FFFFFF"/>
                </a:solidFill>
                <a:effectLst/>
                <a:latin typeface="+mj-lt"/>
                <a:ea typeface="+mj-ea"/>
                <a:cs typeface="+mj-cs"/>
              </a:rPr>
              <a:t>anche</a:t>
            </a:r>
            <a:r>
              <a:rPr kumimoji="0" lang="en-US" altLang="it-IT" sz="2000" b="0" i="0" u="none" strike="noStrike" kern="1200" cap="none" normalizeH="0" baseline="0" dirty="0">
                <a:ln>
                  <a:noFill/>
                </a:ln>
                <a:solidFill>
                  <a:srgbClr val="FFFFFF"/>
                </a:solidFill>
                <a:effectLst/>
                <a:latin typeface="+mj-lt"/>
                <a:ea typeface="+mj-ea"/>
                <a:cs typeface="+mj-cs"/>
              </a:rPr>
              <a:t> il </a:t>
            </a:r>
            <a:r>
              <a:rPr kumimoji="0" lang="en-US" altLang="it-IT" sz="2000" b="0" i="0" u="none" strike="noStrike" kern="1200" cap="none" normalizeH="0" baseline="0" dirty="0" err="1">
                <a:ln>
                  <a:noFill/>
                </a:ln>
                <a:solidFill>
                  <a:srgbClr val="FFFFFF"/>
                </a:solidFill>
                <a:effectLst/>
                <a:latin typeface="+mj-lt"/>
                <a:ea typeface="+mj-ea"/>
                <a:cs typeface="+mj-cs"/>
              </a:rPr>
              <a:t>simbolo</a:t>
            </a:r>
            <a:r>
              <a:rPr kumimoji="0" lang="en-US" altLang="it-IT" sz="2000" b="0" i="0" u="none" strike="noStrike" kern="1200" cap="none" normalizeH="0" baseline="0" dirty="0">
                <a:ln>
                  <a:noFill/>
                </a:ln>
                <a:solidFill>
                  <a:srgbClr val="FFFFFF"/>
                </a:solidFill>
                <a:effectLst/>
                <a:latin typeface="+mj-lt"/>
                <a:ea typeface="+mj-ea"/>
                <a:cs typeface="+mj-cs"/>
              </a:rPr>
              <a:t> della </a:t>
            </a:r>
            <a:r>
              <a:rPr kumimoji="0" lang="en-US" altLang="it-IT" sz="2000" b="0" i="0" u="none" strike="noStrike" kern="1200" cap="none" normalizeH="0" baseline="0" dirty="0" err="1">
                <a:ln>
                  <a:noFill/>
                </a:ln>
                <a:solidFill>
                  <a:srgbClr val="FFFFFF"/>
                </a:solidFill>
                <a:effectLst/>
                <a:latin typeface="+mj-lt"/>
                <a:ea typeface="+mj-ea"/>
                <a:cs typeface="+mj-cs"/>
              </a:rPr>
              <a:t>città</a:t>
            </a:r>
            <a:r>
              <a:rPr kumimoji="0" lang="en-US" altLang="it-IT" sz="2000" b="0" i="0" u="none" strike="noStrike" kern="1200" cap="none" normalizeH="0" baseline="0" dirty="0">
                <a:ln>
                  <a:noFill/>
                </a:ln>
                <a:solidFill>
                  <a:srgbClr val="FFFFFF"/>
                </a:solidFill>
                <a:effectLst/>
                <a:latin typeface="+mj-lt"/>
                <a:ea typeface="+mj-ea"/>
                <a:cs typeface="+mj-cs"/>
              </a:rPr>
              <a:t> è un </a:t>
            </a:r>
            <a:r>
              <a:rPr kumimoji="0" lang="en-US" altLang="it-IT" sz="2000" b="0" i="0" u="none" strike="noStrike" kern="1200" cap="none" normalizeH="0" baseline="0" dirty="0" err="1">
                <a:ln>
                  <a:noFill/>
                </a:ln>
                <a:solidFill>
                  <a:srgbClr val="FFFFFF"/>
                </a:solidFill>
                <a:effectLst/>
                <a:latin typeface="+mj-lt"/>
                <a:ea typeface="+mj-ea"/>
                <a:cs typeface="+mj-cs"/>
              </a:rPr>
              <a:t>lascito</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prezioso</a:t>
            </a:r>
            <a:r>
              <a:rPr kumimoji="0" lang="en-US" altLang="it-IT" sz="2000" b="0" i="0" u="none" strike="noStrike" kern="1200" cap="none" normalizeH="0" baseline="0" dirty="0">
                <a:ln>
                  <a:noFill/>
                </a:ln>
                <a:solidFill>
                  <a:srgbClr val="FFFFFF"/>
                </a:solidFill>
                <a:effectLst/>
                <a:latin typeface="+mj-lt"/>
                <a:ea typeface="+mj-ea"/>
                <a:cs typeface="+mj-cs"/>
              </a:rPr>
              <a:t> della </a:t>
            </a:r>
            <a:r>
              <a:rPr kumimoji="0" lang="en-US" altLang="it-IT" sz="2000" b="0" i="0" u="none" strike="noStrike" kern="1200" cap="none" normalizeH="0" baseline="0" dirty="0" err="1">
                <a:ln>
                  <a:noFill/>
                </a:ln>
                <a:solidFill>
                  <a:srgbClr val="FFFFFF"/>
                </a:solidFill>
                <a:effectLst/>
                <a:latin typeface="+mj-lt"/>
                <a:ea typeface="+mj-ea"/>
                <a:cs typeface="+mj-cs"/>
              </a:rPr>
              <a:t>dominazione</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austriaca</a:t>
            </a:r>
            <a:r>
              <a:rPr kumimoji="0" lang="en-US" altLang="it-IT" sz="2000" b="0" i="0" u="none" strike="noStrike" kern="1200" cap="none" normalizeH="0" baseline="0" dirty="0">
                <a:ln>
                  <a:noFill/>
                </a:ln>
                <a:solidFill>
                  <a:srgbClr val="FFFFFF"/>
                </a:solidFill>
                <a:effectLst/>
                <a:latin typeface="+mj-lt"/>
                <a:ea typeface="+mj-ea"/>
                <a:cs typeface="+mj-cs"/>
              </a:rPr>
              <a:t>. Una </a:t>
            </a:r>
            <a:r>
              <a:rPr kumimoji="0" lang="en-US" altLang="it-IT" sz="2000" b="0" i="0" u="none" strike="noStrike" kern="1200" cap="none" normalizeH="0" baseline="0" dirty="0" err="1">
                <a:ln>
                  <a:noFill/>
                </a:ln>
                <a:solidFill>
                  <a:srgbClr val="FFFFFF"/>
                </a:solidFill>
                <a:effectLst/>
                <a:latin typeface="+mj-lt"/>
                <a:ea typeface="+mj-ea"/>
                <a:cs typeface="+mj-cs"/>
              </a:rPr>
              <a:t>dominazione</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che</a:t>
            </a:r>
            <a:r>
              <a:rPr kumimoji="0" lang="en-US" altLang="it-IT" sz="2000" b="0" i="0" u="none" strike="noStrike" kern="1200" cap="none" normalizeH="0" baseline="0" dirty="0">
                <a:ln>
                  <a:noFill/>
                </a:ln>
                <a:solidFill>
                  <a:srgbClr val="FFFFFF"/>
                </a:solidFill>
                <a:effectLst/>
                <a:latin typeface="+mj-lt"/>
                <a:ea typeface="+mj-ea"/>
                <a:cs typeface="+mj-cs"/>
              </a:rPr>
              <a:t> ha </a:t>
            </a:r>
            <a:r>
              <a:rPr kumimoji="0" lang="en-US" altLang="it-IT" sz="2000" b="0" i="0" u="none" strike="noStrike" kern="1200" cap="none" normalizeH="0" baseline="0" dirty="0" err="1">
                <a:ln>
                  <a:noFill/>
                </a:ln>
                <a:solidFill>
                  <a:srgbClr val="FFFFFF"/>
                </a:solidFill>
                <a:effectLst/>
                <a:latin typeface="+mj-lt"/>
                <a:ea typeface="+mj-ea"/>
                <a:cs typeface="+mj-cs"/>
              </a:rPr>
              <a:t>segnato</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profondamente</a:t>
            </a:r>
            <a:r>
              <a:rPr kumimoji="0" lang="en-US" altLang="it-IT" sz="2000" b="0" i="0" u="none" strike="noStrike" kern="1200" cap="none" normalizeH="0" baseline="0" dirty="0">
                <a:ln>
                  <a:noFill/>
                </a:ln>
                <a:solidFill>
                  <a:srgbClr val="FFFFFF"/>
                </a:solidFill>
                <a:effectLst/>
                <a:latin typeface="+mj-lt"/>
                <a:ea typeface="+mj-ea"/>
                <a:cs typeface="+mj-cs"/>
              </a:rPr>
              <a:t> Milano per quasi </a:t>
            </a:r>
            <a:r>
              <a:rPr kumimoji="0" lang="en-US" altLang="it-IT" sz="2000" b="0" i="0" u="none" strike="noStrike" kern="1200" cap="none" normalizeH="0" baseline="0" dirty="0" err="1">
                <a:ln>
                  <a:noFill/>
                </a:ln>
                <a:solidFill>
                  <a:srgbClr val="FFFFFF"/>
                </a:solidFill>
                <a:effectLst/>
                <a:latin typeface="+mj-lt"/>
                <a:ea typeface="+mj-ea"/>
                <a:cs typeface="+mj-cs"/>
              </a:rPr>
              <a:t>tutto</a:t>
            </a:r>
            <a:r>
              <a:rPr kumimoji="0" lang="en-US" altLang="it-IT" sz="2000" b="0" i="0" u="none" strike="noStrike" kern="1200" cap="none" normalizeH="0" baseline="0" dirty="0">
                <a:ln>
                  <a:noFill/>
                </a:ln>
                <a:solidFill>
                  <a:srgbClr val="FFFFFF"/>
                </a:solidFill>
                <a:effectLst/>
                <a:latin typeface="+mj-lt"/>
                <a:ea typeface="+mj-ea"/>
                <a:cs typeface="+mj-cs"/>
              </a:rPr>
              <a:t> il XVIII </a:t>
            </a:r>
            <a:r>
              <a:rPr kumimoji="0" lang="en-US" altLang="it-IT" sz="2000" b="0" i="0" u="none" strike="noStrike" kern="1200" cap="none" normalizeH="0" baseline="0" dirty="0" err="1">
                <a:ln>
                  <a:noFill/>
                </a:ln>
                <a:solidFill>
                  <a:srgbClr val="FFFFFF"/>
                </a:solidFill>
                <a:effectLst/>
                <a:latin typeface="+mj-lt"/>
                <a:ea typeface="+mj-ea"/>
                <a:cs typeface="+mj-cs"/>
              </a:rPr>
              <a:t>secolo</a:t>
            </a:r>
            <a:r>
              <a:rPr kumimoji="0" lang="en-US" altLang="it-IT" sz="2000" b="0" i="0" u="none" strike="noStrike" kern="1200" cap="none" normalizeH="0" baseline="0" dirty="0">
                <a:ln>
                  <a:noFill/>
                </a:ln>
                <a:solidFill>
                  <a:srgbClr val="FFFFFF"/>
                </a:solidFill>
                <a:effectLst/>
                <a:latin typeface="+mj-lt"/>
                <a:ea typeface="+mj-ea"/>
                <a:cs typeface="+mj-cs"/>
              </a:rPr>
              <a:t>.</a:t>
            </a:r>
            <a:br>
              <a:rPr kumimoji="0" lang="en-US" altLang="it-IT" sz="2000" b="0" i="0" u="none" strike="noStrike" kern="1200" cap="none" normalizeH="0" baseline="0" dirty="0">
                <a:ln>
                  <a:noFill/>
                </a:ln>
                <a:solidFill>
                  <a:srgbClr val="FFFFFF"/>
                </a:solidFill>
                <a:effectLst/>
                <a:latin typeface="+mj-lt"/>
                <a:ea typeface="+mj-ea"/>
                <a:cs typeface="+mj-cs"/>
              </a:rPr>
            </a:br>
            <a:r>
              <a:rPr kumimoji="0" lang="en-US" altLang="it-IT" sz="2000" b="0" i="0" u="none" strike="noStrike" kern="1200" cap="none" normalizeH="0" baseline="0" dirty="0">
                <a:ln>
                  <a:noFill/>
                </a:ln>
                <a:solidFill>
                  <a:srgbClr val="FFFFFF"/>
                </a:solidFill>
                <a:effectLst/>
                <a:latin typeface="+mj-lt"/>
                <a:ea typeface="+mj-ea"/>
                <a:cs typeface="+mj-cs"/>
              </a:rPr>
              <a:t>Anni </a:t>
            </a:r>
            <a:r>
              <a:rPr kumimoji="0" lang="en-US" altLang="it-IT" sz="2000" b="0" i="0" u="none" strike="noStrike" kern="1200" cap="none" normalizeH="0" baseline="0" dirty="0" err="1">
                <a:ln>
                  <a:noFill/>
                </a:ln>
                <a:solidFill>
                  <a:srgbClr val="FFFFFF"/>
                </a:solidFill>
                <a:effectLst/>
                <a:latin typeface="+mj-lt"/>
                <a:ea typeface="+mj-ea"/>
                <a:cs typeface="+mj-cs"/>
              </a:rPr>
              <a:t>straordinari</a:t>
            </a:r>
            <a:r>
              <a:rPr kumimoji="0" lang="en-US" altLang="it-IT" sz="2000" b="0" i="0" u="none" strike="noStrike" kern="1200" cap="none" normalizeH="0" baseline="0" dirty="0">
                <a:ln>
                  <a:noFill/>
                </a:ln>
                <a:solidFill>
                  <a:srgbClr val="FFFFFF"/>
                </a:solidFill>
                <a:effectLst/>
                <a:latin typeface="+mj-lt"/>
                <a:ea typeface="+mj-ea"/>
                <a:cs typeface="+mj-cs"/>
              </a:rPr>
              <a:t> in cui la </a:t>
            </a:r>
            <a:r>
              <a:rPr kumimoji="0" lang="en-US" altLang="it-IT" sz="2000" b="0" i="0" u="none" strike="noStrike" kern="1200" cap="none" normalizeH="0" baseline="0" dirty="0" err="1">
                <a:ln>
                  <a:noFill/>
                </a:ln>
                <a:solidFill>
                  <a:srgbClr val="FFFFFF"/>
                </a:solidFill>
                <a:effectLst/>
                <a:latin typeface="+mj-lt"/>
                <a:ea typeface="+mj-ea"/>
                <a:cs typeface="+mj-cs"/>
              </a:rPr>
              <a:t>città</a:t>
            </a:r>
            <a:r>
              <a:rPr kumimoji="0" lang="en-US" altLang="it-IT" sz="2000" b="0" i="0" u="none" strike="noStrike" kern="1200" cap="none" normalizeH="0" baseline="0" dirty="0">
                <a:ln>
                  <a:noFill/>
                </a:ln>
                <a:solidFill>
                  <a:srgbClr val="FFFFFF"/>
                </a:solidFill>
                <a:effectLst/>
                <a:latin typeface="+mj-lt"/>
                <a:ea typeface="+mj-ea"/>
                <a:cs typeface="+mj-cs"/>
              </a:rPr>
              <a:t> ha visto </a:t>
            </a:r>
            <a:r>
              <a:rPr kumimoji="0" lang="en-US" altLang="it-IT" sz="2000" b="0" i="0" u="none" strike="noStrike" kern="1200" cap="none" normalizeH="0" baseline="0" dirty="0" err="1">
                <a:ln>
                  <a:noFill/>
                </a:ln>
                <a:solidFill>
                  <a:srgbClr val="FFFFFF"/>
                </a:solidFill>
                <a:effectLst/>
                <a:latin typeface="+mj-lt"/>
                <a:ea typeface="+mj-ea"/>
                <a:cs typeface="+mj-cs"/>
              </a:rPr>
              <a:t>intrecciarsi</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l’assolutismo</a:t>
            </a:r>
            <a:r>
              <a:rPr kumimoji="0" lang="en-US" altLang="it-IT" sz="2000" b="0" i="0" u="none" strike="noStrike" kern="1200" cap="none" normalizeH="0" baseline="0" dirty="0">
                <a:ln>
                  <a:noFill/>
                </a:ln>
                <a:solidFill>
                  <a:srgbClr val="FFFFFF"/>
                </a:solidFill>
                <a:effectLst/>
                <a:latin typeface="+mj-lt"/>
                <a:ea typeface="+mj-ea"/>
                <a:cs typeface="+mj-cs"/>
              </a:rPr>
              <a:t> illuminato di Maria Teresa </a:t>
            </a:r>
            <a:r>
              <a:rPr kumimoji="0" lang="en-US" altLang="it-IT" sz="2000" b="0" i="0" u="none" strike="noStrike" kern="1200" cap="none" normalizeH="0" baseline="0" dirty="0" err="1">
                <a:ln>
                  <a:noFill/>
                </a:ln>
                <a:solidFill>
                  <a:srgbClr val="FFFFFF"/>
                </a:solidFill>
                <a:effectLst/>
                <a:latin typeface="+mj-lt"/>
                <a:ea typeface="+mj-ea"/>
                <a:cs typeface="+mj-cs"/>
              </a:rPr>
              <a:t>d’Asburgo</a:t>
            </a:r>
            <a:r>
              <a:rPr kumimoji="0" lang="en-US" altLang="it-IT" sz="2000" b="0" i="0" u="none" strike="noStrike" kern="1200" cap="none" normalizeH="0" baseline="0" dirty="0">
                <a:ln>
                  <a:noFill/>
                </a:ln>
                <a:solidFill>
                  <a:srgbClr val="FFFFFF"/>
                </a:solidFill>
                <a:effectLst/>
                <a:latin typeface="+mj-lt"/>
                <a:ea typeface="+mj-ea"/>
                <a:cs typeface="+mj-cs"/>
              </a:rPr>
              <a:t> e di </a:t>
            </a:r>
            <a:r>
              <a:rPr kumimoji="0" lang="en-US" altLang="it-IT" sz="2000" b="0" i="0" u="none" strike="noStrike" kern="1200" cap="none" normalizeH="0" baseline="0" dirty="0" err="1">
                <a:ln>
                  <a:noFill/>
                </a:ln>
                <a:solidFill>
                  <a:srgbClr val="FFFFFF"/>
                </a:solidFill>
                <a:effectLst/>
                <a:latin typeface="+mj-lt"/>
                <a:ea typeface="+mj-ea"/>
                <a:cs typeface="+mj-cs"/>
              </a:rPr>
              <a:t>suo</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figlio</a:t>
            </a:r>
            <a:r>
              <a:rPr kumimoji="0" lang="en-US" altLang="it-IT" sz="2000" b="0" i="0" u="none" strike="noStrike" kern="1200" cap="none" normalizeH="0" baseline="0" dirty="0">
                <a:ln>
                  <a:noFill/>
                </a:ln>
                <a:solidFill>
                  <a:srgbClr val="FFFFFF"/>
                </a:solidFill>
                <a:effectLst/>
                <a:latin typeface="+mj-lt"/>
                <a:ea typeface="+mj-ea"/>
                <a:cs typeface="+mj-cs"/>
              </a:rPr>
              <a:t> Giuseppe II con la </a:t>
            </a:r>
            <a:r>
              <a:rPr kumimoji="0" lang="en-US" altLang="it-IT" sz="2000" b="0" i="0" u="none" strike="noStrike" kern="1200" cap="none" normalizeH="0" baseline="0" dirty="0" err="1">
                <a:ln>
                  <a:noFill/>
                </a:ln>
                <a:solidFill>
                  <a:srgbClr val="FFFFFF"/>
                </a:solidFill>
                <a:effectLst/>
                <a:latin typeface="+mj-lt"/>
                <a:ea typeface="+mj-ea"/>
                <a:cs typeface="+mj-cs"/>
              </a:rPr>
              <a:t>filosofia</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dei</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lumi</a:t>
            </a:r>
            <a:r>
              <a:rPr kumimoji="0" lang="en-US" altLang="it-IT" sz="2000" b="0" i="0" u="none" strike="noStrike" kern="1200" cap="none" normalizeH="0" baseline="0" dirty="0">
                <a:ln>
                  <a:noFill/>
                </a:ln>
                <a:solidFill>
                  <a:srgbClr val="FFFFFF"/>
                </a:solidFill>
                <a:effectLst/>
                <a:latin typeface="+mj-lt"/>
                <a:ea typeface="+mj-ea"/>
                <a:cs typeface="+mj-cs"/>
              </a:rPr>
              <a:t> di Pietro e Alessandro </a:t>
            </a:r>
            <a:r>
              <a:rPr kumimoji="0" lang="en-US" altLang="it-IT" sz="2000" b="0" i="0" u="none" strike="noStrike" kern="1200" cap="none" normalizeH="0" baseline="0" dirty="0" err="1">
                <a:ln>
                  <a:noFill/>
                </a:ln>
                <a:solidFill>
                  <a:srgbClr val="FFFFFF"/>
                </a:solidFill>
                <a:effectLst/>
                <a:latin typeface="+mj-lt"/>
                <a:ea typeface="+mj-ea"/>
                <a:cs typeface="+mj-cs"/>
              </a:rPr>
              <a:t>Verri</a:t>
            </a:r>
            <a:r>
              <a:rPr kumimoji="0" lang="en-US" altLang="it-IT" sz="2000" b="0" i="0" u="none" strike="noStrike" kern="1200" cap="none" normalizeH="0" baseline="0" dirty="0">
                <a:ln>
                  <a:noFill/>
                </a:ln>
                <a:solidFill>
                  <a:srgbClr val="FFFFFF"/>
                </a:solidFill>
                <a:effectLst/>
                <a:latin typeface="+mj-lt"/>
                <a:ea typeface="+mj-ea"/>
                <a:cs typeface="+mj-cs"/>
              </a:rPr>
              <a:t>, di Giuseppe </a:t>
            </a:r>
            <a:r>
              <a:rPr kumimoji="0" lang="en-US" altLang="it-IT" sz="2000" b="0" i="0" u="none" strike="noStrike" kern="1200" cap="none" normalizeH="0" baseline="0" dirty="0" err="1">
                <a:ln>
                  <a:noFill/>
                </a:ln>
                <a:solidFill>
                  <a:srgbClr val="FFFFFF"/>
                </a:solidFill>
                <a:effectLst/>
                <a:latin typeface="+mj-lt"/>
                <a:ea typeface="+mj-ea"/>
                <a:cs typeface="+mj-cs"/>
              </a:rPr>
              <a:t>Parini</a:t>
            </a:r>
            <a:r>
              <a:rPr kumimoji="0" lang="en-US" altLang="it-IT" sz="2000" b="0" i="0" u="none" strike="noStrike" kern="1200" cap="none" normalizeH="0" baseline="0" dirty="0">
                <a:ln>
                  <a:noFill/>
                </a:ln>
                <a:solidFill>
                  <a:srgbClr val="FFFFFF"/>
                </a:solidFill>
                <a:effectLst/>
                <a:latin typeface="+mj-lt"/>
                <a:ea typeface="+mj-ea"/>
                <a:cs typeface="+mj-cs"/>
              </a:rPr>
              <a:t> di Cesare Beccaria. È in </a:t>
            </a:r>
            <a:r>
              <a:rPr kumimoji="0" lang="en-US" altLang="it-IT" sz="2000" b="0" i="0" u="none" strike="noStrike" kern="1200" cap="none" normalizeH="0" baseline="0" dirty="0" err="1">
                <a:ln>
                  <a:noFill/>
                </a:ln>
                <a:solidFill>
                  <a:srgbClr val="FFFFFF"/>
                </a:solidFill>
                <a:effectLst/>
                <a:latin typeface="+mj-lt"/>
                <a:ea typeface="+mj-ea"/>
                <a:cs typeface="+mj-cs"/>
              </a:rPr>
              <a:t>questi</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decenni</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che</a:t>
            </a:r>
            <a:r>
              <a:rPr kumimoji="0" lang="en-US" altLang="it-IT" sz="2000" b="0" i="0" u="none" strike="noStrike" kern="1200" cap="none" normalizeH="0" baseline="0" dirty="0">
                <a:ln>
                  <a:noFill/>
                </a:ln>
                <a:solidFill>
                  <a:srgbClr val="FFFFFF"/>
                </a:solidFill>
                <a:effectLst/>
                <a:latin typeface="+mj-lt"/>
                <a:ea typeface="+mj-ea"/>
                <a:cs typeface="+mj-cs"/>
              </a:rPr>
              <a:t> Milano </a:t>
            </a:r>
            <a:r>
              <a:rPr kumimoji="0" lang="en-US" altLang="it-IT" sz="2000" b="0" i="0" u="none" strike="noStrike" kern="1200" cap="none" normalizeH="0" baseline="0" dirty="0" err="1">
                <a:ln>
                  <a:noFill/>
                </a:ln>
                <a:solidFill>
                  <a:srgbClr val="FFFFFF"/>
                </a:solidFill>
                <a:effectLst/>
                <a:latin typeface="+mj-lt"/>
                <a:ea typeface="+mj-ea"/>
                <a:cs typeface="+mj-cs"/>
              </a:rPr>
              <a:t>diventa</a:t>
            </a:r>
            <a:r>
              <a:rPr kumimoji="0" lang="en-US" altLang="it-IT" sz="2000" b="0" i="0" u="none" strike="noStrike" kern="1200" cap="none" normalizeH="0" baseline="0" dirty="0">
                <a:ln>
                  <a:noFill/>
                </a:ln>
                <a:solidFill>
                  <a:srgbClr val="FFFFFF"/>
                </a:solidFill>
                <a:effectLst/>
                <a:latin typeface="+mj-lt"/>
                <a:ea typeface="+mj-ea"/>
                <a:cs typeface="+mj-cs"/>
              </a:rPr>
              <a:t> un </a:t>
            </a:r>
            <a:r>
              <a:rPr kumimoji="0" lang="en-US" altLang="it-IT" sz="2000" b="0" i="0" u="none" strike="noStrike" kern="1200" cap="none" normalizeH="0" baseline="0" dirty="0" err="1">
                <a:ln>
                  <a:noFill/>
                </a:ln>
                <a:solidFill>
                  <a:srgbClr val="FFFFFF"/>
                </a:solidFill>
                <a:effectLst/>
                <a:latin typeface="+mj-lt"/>
                <a:ea typeface="+mj-ea"/>
                <a:cs typeface="+mj-cs"/>
              </a:rPr>
              <a:t>laboratorio</a:t>
            </a:r>
            <a:r>
              <a:rPr kumimoji="0" lang="en-US" altLang="it-IT" sz="2000" b="0" i="0" u="none" strike="noStrike" kern="1200" cap="none" normalizeH="0" baseline="0" dirty="0">
                <a:ln>
                  <a:noFill/>
                </a:ln>
                <a:solidFill>
                  <a:srgbClr val="FFFFFF"/>
                </a:solidFill>
                <a:effectLst/>
                <a:latin typeface="+mj-lt"/>
                <a:ea typeface="+mj-ea"/>
                <a:cs typeface="+mj-cs"/>
              </a:rPr>
              <a:t> di </a:t>
            </a:r>
            <a:r>
              <a:rPr kumimoji="0" lang="en-US" altLang="it-IT" sz="2000" b="0" i="0" u="none" strike="noStrike" kern="1200" cap="none" normalizeH="0" baseline="0" dirty="0" err="1">
                <a:ln>
                  <a:noFill/>
                </a:ln>
                <a:solidFill>
                  <a:srgbClr val="FFFFFF"/>
                </a:solidFill>
                <a:effectLst/>
                <a:latin typeface="+mj-lt"/>
                <a:ea typeface="+mj-ea"/>
                <a:cs typeface="+mj-cs"/>
              </a:rPr>
              <a:t>modernità</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unico</a:t>
            </a:r>
            <a:r>
              <a:rPr kumimoji="0" lang="en-US" altLang="it-IT" sz="2000" b="0" i="0" u="none" strike="noStrike" kern="1200" cap="none" normalizeH="0" baseline="0" dirty="0">
                <a:ln>
                  <a:noFill/>
                </a:ln>
                <a:solidFill>
                  <a:srgbClr val="FFFFFF"/>
                </a:solidFill>
                <a:effectLst/>
                <a:latin typeface="+mj-lt"/>
                <a:ea typeface="+mj-ea"/>
                <a:cs typeface="+mj-cs"/>
              </a:rPr>
              <a:t> in Europa e </a:t>
            </a:r>
            <a:r>
              <a:rPr kumimoji="0" lang="en-US" altLang="it-IT" sz="2000" b="0" i="0" u="none" strike="noStrike" kern="1200" cap="none" normalizeH="0" baseline="0" dirty="0" err="1">
                <a:ln>
                  <a:noFill/>
                </a:ln>
                <a:solidFill>
                  <a:srgbClr val="FFFFFF"/>
                </a:solidFill>
                <a:effectLst/>
                <a:latin typeface="+mj-lt"/>
                <a:ea typeface="+mj-ea"/>
                <a:cs typeface="+mj-cs"/>
              </a:rPr>
              <a:t>getta</a:t>
            </a:r>
            <a:r>
              <a:rPr kumimoji="0" lang="en-US" altLang="it-IT" sz="2000" b="0" i="0" u="none" strike="noStrike" kern="1200" cap="none" normalizeH="0" baseline="0" dirty="0">
                <a:ln>
                  <a:noFill/>
                </a:ln>
                <a:solidFill>
                  <a:srgbClr val="FFFFFF"/>
                </a:solidFill>
                <a:effectLst/>
                <a:latin typeface="+mj-lt"/>
                <a:ea typeface="+mj-ea"/>
                <a:cs typeface="+mj-cs"/>
              </a:rPr>
              <a:t> le </a:t>
            </a:r>
            <a:r>
              <a:rPr kumimoji="0" lang="en-US" altLang="it-IT" sz="2000" b="0" i="0" u="none" strike="noStrike" kern="1200" cap="none" normalizeH="0" baseline="0" dirty="0" err="1">
                <a:ln>
                  <a:noFill/>
                </a:ln>
                <a:solidFill>
                  <a:srgbClr val="FFFFFF"/>
                </a:solidFill>
                <a:effectLst/>
                <a:latin typeface="+mj-lt"/>
                <a:ea typeface="+mj-ea"/>
                <a:cs typeface="+mj-cs"/>
              </a:rPr>
              <a:t>basi</a:t>
            </a:r>
            <a:r>
              <a:rPr kumimoji="0" lang="en-US" altLang="it-IT" sz="2000" b="0" i="0" u="none" strike="noStrike" kern="1200" cap="none" normalizeH="0" baseline="0" dirty="0">
                <a:ln>
                  <a:noFill/>
                </a:ln>
                <a:solidFill>
                  <a:srgbClr val="FFFFFF"/>
                </a:solidFill>
                <a:effectLst/>
                <a:latin typeface="+mj-lt"/>
                <a:ea typeface="+mj-ea"/>
                <a:cs typeface="+mj-cs"/>
              </a:rPr>
              <a:t> per </a:t>
            </a:r>
            <a:r>
              <a:rPr kumimoji="0" lang="en-US" altLang="it-IT" sz="2000" b="0" i="0" u="none" strike="noStrike" kern="1200" cap="none" normalizeH="0" baseline="0" dirty="0" err="1">
                <a:ln>
                  <a:noFill/>
                </a:ln>
                <a:solidFill>
                  <a:srgbClr val="FFFFFF"/>
                </a:solidFill>
                <a:effectLst/>
                <a:latin typeface="+mj-lt"/>
                <a:ea typeface="+mj-ea"/>
                <a:cs typeface="+mj-cs"/>
              </a:rPr>
              <a:t>diventare</a:t>
            </a:r>
            <a:r>
              <a:rPr kumimoji="0" lang="en-US" altLang="it-IT" sz="2000" b="0" i="0" u="none" strike="noStrike" kern="1200" cap="none" normalizeH="0" baseline="0" dirty="0">
                <a:ln>
                  <a:noFill/>
                </a:ln>
                <a:solidFill>
                  <a:srgbClr val="FFFFFF"/>
                </a:solidFill>
                <a:effectLst/>
                <a:latin typeface="+mj-lt"/>
                <a:ea typeface="+mj-ea"/>
                <a:cs typeface="+mj-cs"/>
              </a:rPr>
              <a:t> poi la </a:t>
            </a:r>
            <a:r>
              <a:rPr kumimoji="0" lang="en-US" altLang="it-IT" sz="2000" b="0" i="0" u="none" strike="noStrike" kern="1200" cap="none" normalizeH="0" baseline="0" dirty="0" err="1">
                <a:ln>
                  <a:noFill/>
                </a:ln>
                <a:solidFill>
                  <a:srgbClr val="FFFFFF"/>
                </a:solidFill>
                <a:effectLst/>
                <a:latin typeface="+mj-lt"/>
                <a:ea typeface="+mj-ea"/>
                <a:cs typeface="+mj-cs"/>
              </a:rPr>
              <a:t>capitale</a:t>
            </a:r>
            <a:r>
              <a:rPr kumimoji="0" lang="en-US" altLang="it-IT" sz="2000" b="0" i="0" u="none" strike="noStrike" kern="1200" cap="none" normalizeH="0" baseline="0" dirty="0">
                <a:ln>
                  <a:noFill/>
                </a:ln>
                <a:solidFill>
                  <a:srgbClr val="FFFFFF"/>
                </a:solidFill>
                <a:effectLst/>
                <a:latin typeface="+mj-lt"/>
                <a:ea typeface="+mj-ea"/>
                <a:cs typeface="+mj-cs"/>
              </a:rPr>
              <a:t> </a:t>
            </a:r>
            <a:r>
              <a:rPr kumimoji="0" lang="en-US" altLang="it-IT" sz="2000" b="0" i="0" u="none" strike="noStrike" kern="1200" cap="none" normalizeH="0" baseline="0" dirty="0" err="1">
                <a:ln>
                  <a:noFill/>
                </a:ln>
                <a:solidFill>
                  <a:srgbClr val="FFFFFF"/>
                </a:solidFill>
                <a:effectLst/>
                <a:latin typeface="+mj-lt"/>
                <a:ea typeface="+mj-ea"/>
                <a:cs typeface="+mj-cs"/>
              </a:rPr>
              <a:t>economica</a:t>
            </a:r>
            <a:r>
              <a:rPr kumimoji="0" lang="en-US" altLang="it-IT" sz="2000" b="0" i="0" u="none" strike="noStrike" kern="1200" cap="none" normalizeH="0" baseline="0" dirty="0">
                <a:ln>
                  <a:noFill/>
                </a:ln>
                <a:solidFill>
                  <a:srgbClr val="FFFFFF"/>
                </a:solidFill>
                <a:effectLst/>
                <a:latin typeface="+mj-lt"/>
                <a:ea typeface="+mj-ea"/>
                <a:cs typeface="+mj-cs"/>
              </a:rPr>
              <a:t> e morale </a:t>
            </a:r>
            <a:r>
              <a:rPr kumimoji="0" lang="en-US" altLang="it-IT" sz="2000" b="0" i="0" u="none" strike="noStrike" kern="1200" cap="none" normalizeH="0" baseline="0" dirty="0" err="1">
                <a:ln>
                  <a:noFill/>
                </a:ln>
                <a:solidFill>
                  <a:srgbClr val="FFFFFF"/>
                </a:solidFill>
                <a:effectLst/>
                <a:latin typeface="+mj-lt"/>
                <a:ea typeface="+mj-ea"/>
                <a:cs typeface="+mj-cs"/>
              </a:rPr>
              <a:t>d’Italia</a:t>
            </a:r>
            <a:r>
              <a:rPr kumimoji="0" lang="en-US" altLang="it-IT" sz="2000" b="0" i="0" u="none" strike="noStrike" kern="1200" cap="none" normalizeH="0" baseline="0" dirty="0">
                <a:ln>
                  <a:noFill/>
                </a:ln>
                <a:solidFill>
                  <a:srgbClr val="FFFFFF"/>
                </a:solidFill>
                <a:effectLst/>
                <a:latin typeface="+mj-lt"/>
                <a:ea typeface="+mj-ea"/>
                <a:cs typeface="+mj-cs"/>
              </a:rPr>
              <a:t>.</a:t>
            </a:r>
            <a:br>
              <a:rPr kumimoji="0" lang="en-US" altLang="it-IT" sz="1800" b="0" i="0" u="none" strike="noStrike" kern="1200" cap="none" normalizeH="0" baseline="0" dirty="0">
                <a:ln>
                  <a:noFill/>
                </a:ln>
                <a:solidFill>
                  <a:srgbClr val="FFFFFF"/>
                </a:solidFill>
                <a:effectLst/>
                <a:latin typeface="+mj-lt"/>
                <a:ea typeface="+mj-ea"/>
                <a:cs typeface="+mj-cs"/>
              </a:rPr>
            </a:br>
            <a:r>
              <a:rPr lang="en-US" sz="1400" b="0" i="0" kern="1200" dirty="0">
                <a:solidFill>
                  <a:srgbClr val="FFFFFF"/>
                </a:solidFill>
                <a:effectLst/>
                <a:latin typeface="+mj-lt"/>
                <a:ea typeface="+mj-ea"/>
                <a:cs typeface="+mj-cs"/>
              </a:rPr>
              <a:t> </a:t>
            </a:r>
            <a:endParaRPr lang="en-US" sz="1400" kern="1200" dirty="0">
              <a:solidFill>
                <a:srgbClr val="FFFFFF"/>
              </a:solidFill>
              <a:latin typeface="+mj-lt"/>
              <a:ea typeface="+mj-ea"/>
              <a:cs typeface="+mj-cs"/>
            </a:endParaRPr>
          </a:p>
        </p:txBody>
      </p:sp>
      <p:pic>
        <p:nvPicPr>
          <p:cNvPr id="1026" name="Picture 2" descr="Ritratto di Maria Teresa d'Austria">
            <a:extLst>
              <a:ext uri="{FF2B5EF4-FFF2-40B4-BE49-F238E27FC236}">
                <a16:creationId xmlns:a16="http://schemas.microsoft.com/office/drawing/2014/main" id="{A64B608F-5362-7003-99CF-A4C11483F7B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15754"/>
          <a:stretch/>
        </p:blipFill>
        <p:spPr bwMode="auto">
          <a:xfrm>
            <a:off x="6225997" y="-2458"/>
            <a:ext cx="5962785" cy="685800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3" name="Rectangle 4">
            <a:extLst>
              <a:ext uri="{FF2B5EF4-FFF2-40B4-BE49-F238E27FC236}">
                <a16:creationId xmlns:a16="http://schemas.microsoft.com/office/drawing/2014/main" id="{8FEC95D3-A7E0-CF2F-D012-F77DC97E0C6C}"/>
              </a:ext>
            </a:extLst>
          </p:cNvPr>
          <p:cNvSpPr>
            <a:spLocks noChangeArrowheads="1"/>
          </p:cNvSpPr>
          <p:nvPr/>
        </p:nvSpPr>
        <p:spPr bwMode="auto">
          <a:xfrm>
            <a:off x="0" y="-79030"/>
            <a:ext cx="54597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spcBef>
                <a:spcPct val="0"/>
              </a:spcBef>
              <a:spcAft>
                <a:spcPts val="600"/>
              </a:spcAft>
              <a:buClrTx/>
              <a:buSzTx/>
              <a:buFontTx/>
              <a:buNone/>
              <a:tabLst/>
            </a:pPr>
            <a:br>
              <a:rPr kumimoji="0" lang="it-IT" altLang="it-IT" b="0" i="0" u="none" strike="noStrike" cap="none" normalizeH="0" baseline="0">
                <a:ln>
                  <a:noFill/>
                </a:ln>
                <a:solidFill>
                  <a:schemeClr val="tx1"/>
                </a:solidFill>
                <a:effectLst/>
                <a:latin typeface="Arial" panose="020B0604020202020204" pitchFamily="34" charset="0"/>
              </a:rPr>
            </a:br>
            <a:endParaRPr kumimoji="0" lang="it-IT" altLang="it-IT"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6094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3"/>
          <a:stretch>
            <a:fillRect/>
          </a:stretch>
        </p:blipFill>
        <p:spPr>
          <a:xfrm>
            <a:off x="304800" y="4800600"/>
            <a:ext cx="1738631" cy="1760483"/>
          </a:xfrm>
        </p:spPr>
      </p:pic>
      <p:sp>
        <p:nvSpPr>
          <p:cNvPr id="5" name="Titolo 4">
            <a:extLst>
              <a:ext uri="{FF2B5EF4-FFF2-40B4-BE49-F238E27FC236}">
                <a16:creationId xmlns:a16="http://schemas.microsoft.com/office/drawing/2014/main" id="{BA6E2D8F-4EC7-B999-7AE5-DA04493C5E28}"/>
              </a:ext>
            </a:extLst>
          </p:cNvPr>
          <p:cNvSpPr>
            <a:spLocks noGrp="1"/>
          </p:cNvSpPr>
          <p:nvPr>
            <p:ph type="title"/>
          </p:nvPr>
        </p:nvSpPr>
        <p:spPr>
          <a:xfrm>
            <a:off x="838200" y="365124"/>
            <a:ext cx="10515600" cy="4155117"/>
          </a:xfrm>
        </p:spPr>
        <p:txBody>
          <a:bodyPr>
            <a:normAutofit/>
          </a:bodyPr>
          <a:lstStyle/>
          <a:p>
            <a:r>
              <a:rPr lang="it-IT" b="1" dirty="0">
                <a:solidFill>
                  <a:srgbClr val="C00000"/>
                </a:solidFill>
              </a:rPr>
              <a:t>Il riso regalo degli Sforza</a:t>
            </a:r>
            <a:br>
              <a:rPr lang="it-IT" dirty="0">
                <a:solidFill>
                  <a:srgbClr val="C00000"/>
                </a:solidFill>
              </a:rPr>
            </a:br>
            <a:br>
              <a:rPr lang="it-IT" dirty="0">
                <a:solidFill>
                  <a:srgbClr val="C00000"/>
                </a:solidFill>
              </a:rPr>
            </a:br>
            <a:r>
              <a:rPr lang="it-IT" sz="2700" b="0" i="0" dirty="0">
                <a:solidFill>
                  <a:srgbClr val="C00000"/>
                </a:solidFill>
                <a:effectLst/>
                <a:latin typeface="Roboto" panose="02000000000000000000" pitchFamily="2" charset="0"/>
              </a:rPr>
              <a:t>Dopo che il riso era stato usato per secoli a scopi terapeutici, </a:t>
            </a:r>
            <a:r>
              <a:rPr lang="it-IT" sz="2700" b="1" i="0" dirty="0">
                <a:solidFill>
                  <a:srgbClr val="C00000"/>
                </a:solidFill>
                <a:effectLst/>
                <a:latin typeface="Roboto" panose="02000000000000000000" pitchFamily="2" charset="0"/>
              </a:rPr>
              <a:t>la prima risaia italiana fu inaugurata nel 1468</a:t>
            </a:r>
            <a:r>
              <a:rPr lang="it-IT" sz="2700" b="0" i="0" dirty="0">
                <a:solidFill>
                  <a:srgbClr val="C00000"/>
                </a:solidFill>
                <a:effectLst/>
                <a:latin typeface="Roboto" panose="02000000000000000000" pitchFamily="2" charset="0"/>
              </a:rPr>
              <a:t> e il primo documento che ne comprova la coltivazione in Italia fu una lettera di Galeazzo Maria Sforza del 1475, con la quale prometteva l'invio di riso al duca di Ferrara. </a:t>
            </a:r>
            <a:r>
              <a:rPr lang="it-IT" sz="2800" b="1" i="0" dirty="0">
                <a:solidFill>
                  <a:srgbClr val="C00000"/>
                </a:solidFill>
                <a:effectLst/>
                <a:latin typeface="Roboto" panose="02000000000000000000" pitchFamily="2" charset="0"/>
              </a:rPr>
              <a:t>Con le prime coltivazioni lombarde</a:t>
            </a:r>
            <a:r>
              <a:rPr lang="it-IT" sz="2800" b="0" i="0" dirty="0">
                <a:solidFill>
                  <a:srgbClr val="C00000"/>
                </a:solidFill>
                <a:effectLst/>
                <a:latin typeface="Roboto" panose="02000000000000000000" pitchFamily="2" charset="0"/>
              </a:rPr>
              <a:t>, il riso divenne un elemento dell'alimentazione locale. </a:t>
            </a:r>
            <a:endParaRPr lang="it-IT" sz="3100" dirty="0">
              <a:solidFill>
                <a:srgbClr val="C00000"/>
              </a:solidFill>
            </a:endParaRPr>
          </a:p>
        </p:txBody>
      </p:sp>
    </p:spTree>
    <p:extLst>
      <p:ext uri="{BB962C8B-B14F-4D97-AF65-F5344CB8AC3E}">
        <p14:creationId xmlns:p14="http://schemas.microsoft.com/office/powerpoint/2010/main" val="266882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3"/>
          <a:stretch>
            <a:fillRect/>
          </a:stretch>
        </p:blipFill>
        <p:spPr>
          <a:xfrm>
            <a:off x="304800" y="4800600"/>
            <a:ext cx="1738631" cy="1760483"/>
          </a:xfrm>
        </p:spPr>
      </p:pic>
      <p:sp>
        <p:nvSpPr>
          <p:cNvPr id="5" name="Titolo 4">
            <a:extLst>
              <a:ext uri="{FF2B5EF4-FFF2-40B4-BE49-F238E27FC236}">
                <a16:creationId xmlns:a16="http://schemas.microsoft.com/office/drawing/2014/main" id="{EAF5D473-7B09-9889-FC4F-490E9A2E9134}"/>
              </a:ext>
            </a:extLst>
          </p:cNvPr>
          <p:cNvSpPr>
            <a:spLocks noGrp="1"/>
          </p:cNvSpPr>
          <p:nvPr>
            <p:ph type="title"/>
          </p:nvPr>
        </p:nvSpPr>
        <p:spPr>
          <a:xfrm>
            <a:off x="604245" y="377732"/>
            <a:ext cx="6646299" cy="1325563"/>
          </a:xfrm>
        </p:spPr>
        <p:txBody>
          <a:bodyPr/>
          <a:lstStyle/>
          <a:p>
            <a:r>
              <a:rPr lang="it-IT" dirty="0">
                <a:solidFill>
                  <a:srgbClr val="C00000"/>
                </a:solidFill>
                <a:latin typeface="Cambria" panose="02040503050406030204" pitchFamily="18" charset="0"/>
                <a:ea typeface="Cambria" panose="02040503050406030204" pitchFamily="18" charset="0"/>
              </a:rPr>
              <a:t>Cipolla varietà Grano</a:t>
            </a:r>
          </a:p>
        </p:txBody>
      </p:sp>
      <p:pic>
        <p:nvPicPr>
          <p:cNvPr id="1026" name="Picture 2" descr="produzione semi cipolla a tunica gialla texas early grano 502">
            <a:extLst>
              <a:ext uri="{FF2B5EF4-FFF2-40B4-BE49-F238E27FC236}">
                <a16:creationId xmlns:a16="http://schemas.microsoft.com/office/drawing/2014/main" id="{27D9755C-2B34-ACE6-D24E-6A879B422D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246" y="1804895"/>
            <a:ext cx="3626009" cy="2659074"/>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4">
            <a:extLst>
              <a:ext uri="{FF2B5EF4-FFF2-40B4-BE49-F238E27FC236}">
                <a16:creationId xmlns:a16="http://schemas.microsoft.com/office/drawing/2014/main" id="{391D55A6-0AA5-C81D-41DF-D0ABE3B9FE6C}"/>
              </a:ext>
            </a:extLst>
          </p:cNvPr>
          <p:cNvSpPr txBox="1">
            <a:spLocks/>
          </p:cNvSpPr>
          <p:nvPr/>
        </p:nvSpPr>
        <p:spPr>
          <a:xfrm>
            <a:off x="4396993" y="1808869"/>
            <a:ext cx="6646299" cy="132556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b="0" i="0" dirty="0">
                <a:solidFill>
                  <a:srgbClr val="C00000"/>
                </a:solidFill>
                <a:effectLst/>
                <a:latin typeface="Quattrocento Sans" panose="020F0502020204030204" pitchFamily="34" charset="0"/>
              </a:rPr>
              <a:t>Si tratta di una delle cipolle più utilizzate, ideale per </a:t>
            </a:r>
            <a:r>
              <a:rPr lang="it-IT" b="1" i="0" dirty="0">
                <a:solidFill>
                  <a:srgbClr val="C00000"/>
                </a:solidFill>
                <a:effectLst/>
                <a:latin typeface="Quattrocento Sans" panose="020F0502020204030204" pitchFamily="34" charset="0"/>
              </a:rPr>
              <a:t>il soffritto</a:t>
            </a:r>
            <a:r>
              <a:rPr lang="it-IT" b="0" i="0" dirty="0">
                <a:solidFill>
                  <a:srgbClr val="C00000"/>
                </a:solidFill>
                <a:effectLst/>
                <a:latin typeface="Quattrocento Sans" panose="020F0502020204030204" pitchFamily="34" charset="0"/>
              </a:rPr>
              <a:t>, dalla colorazione ramata, ma anche da usare assieme ad altri odori per un buon arrosto.</a:t>
            </a:r>
            <a:endParaRPr lang="it-IT" dirty="0">
              <a:solidFill>
                <a:srgbClr val="C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9809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3"/>
          <a:stretch>
            <a:fillRect/>
          </a:stretch>
        </p:blipFill>
        <p:spPr>
          <a:xfrm>
            <a:off x="304800" y="4800600"/>
            <a:ext cx="1738631" cy="1760483"/>
          </a:xfrm>
        </p:spPr>
      </p:pic>
      <p:sp>
        <p:nvSpPr>
          <p:cNvPr id="5" name="Titolo 4">
            <a:extLst>
              <a:ext uri="{FF2B5EF4-FFF2-40B4-BE49-F238E27FC236}">
                <a16:creationId xmlns:a16="http://schemas.microsoft.com/office/drawing/2014/main" id="{4F7BCFB5-39C5-D641-388D-D8EDDCC95F2E}"/>
              </a:ext>
            </a:extLst>
          </p:cNvPr>
          <p:cNvSpPr>
            <a:spLocks noGrp="1"/>
          </p:cNvSpPr>
          <p:nvPr>
            <p:ph type="title"/>
          </p:nvPr>
        </p:nvSpPr>
        <p:spPr/>
        <p:txBody>
          <a:bodyPr/>
          <a:lstStyle/>
          <a:p>
            <a:r>
              <a:rPr lang="it-IT" dirty="0"/>
              <a:t>Costolette di vitello piemontese</a:t>
            </a:r>
          </a:p>
        </p:txBody>
      </p:sp>
    </p:spTree>
    <p:extLst>
      <p:ext uri="{BB962C8B-B14F-4D97-AF65-F5344CB8AC3E}">
        <p14:creationId xmlns:p14="http://schemas.microsoft.com/office/powerpoint/2010/main" val="269900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A8CCCB6D-5162-4AAE-A5E3-3AC55410D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0BCD8C04-CC7B-40EF-82EB-E9821F79B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0" y="2458"/>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Segnaposto contenuto 3"/>
          <p:cNvPicPr>
            <a:picLocks noGrp="1" noChangeAspect="1"/>
          </p:cNvPicPr>
          <p:nvPr>
            <p:ph idx="1"/>
          </p:nvPr>
        </p:nvPicPr>
        <p:blipFill rotWithShape="1">
          <a:blip r:embed="rId3">
            <a:alphaModFix amt="40000"/>
          </a:blip>
          <a:srcRect t="23068"/>
          <a:stretch/>
        </p:blipFill>
        <p:spPr>
          <a:xfrm>
            <a:off x="-138715" y="110846"/>
            <a:ext cx="8450317" cy="6857990"/>
          </a:xfrm>
          <a:prstGeom prst="rect">
            <a:avLst/>
          </a:prstGeom>
        </p:spPr>
      </p:pic>
      <p:sp>
        <p:nvSpPr>
          <p:cNvPr id="5" name="Titolo 4">
            <a:extLst>
              <a:ext uri="{FF2B5EF4-FFF2-40B4-BE49-F238E27FC236}">
                <a16:creationId xmlns:a16="http://schemas.microsoft.com/office/drawing/2014/main" id="{0C6D6821-9B0A-01D9-8043-3CC9663603BB}"/>
              </a:ext>
            </a:extLst>
          </p:cNvPr>
          <p:cNvSpPr>
            <a:spLocks noGrp="1"/>
          </p:cNvSpPr>
          <p:nvPr>
            <p:ph type="title"/>
          </p:nvPr>
        </p:nvSpPr>
        <p:spPr>
          <a:xfrm>
            <a:off x="274014" y="461818"/>
            <a:ext cx="4620584" cy="1414459"/>
          </a:xfrm>
        </p:spPr>
        <p:txBody>
          <a:bodyPr vert="horz" lIns="91440" tIns="45720" rIns="91440" bIns="45720" rtlCol="0" anchor="b">
            <a:normAutofit/>
          </a:bodyPr>
          <a:lstStyle/>
          <a:p>
            <a:pPr algn="ctr"/>
            <a:r>
              <a:rPr lang="en-US" kern="1200" dirty="0" err="1">
                <a:solidFill>
                  <a:srgbClr val="FFFFFF"/>
                </a:solidFill>
                <a:latin typeface="+mj-lt"/>
                <a:ea typeface="+mj-ea"/>
                <a:cs typeface="+mj-cs"/>
              </a:rPr>
              <a:t>Selezione</a:t>
            </a:r>
            <a:r>
              <a:rPr lang="en-US" kern="1200" dirty="0">
                <a:solidFill>
                  <a:srgbClr val="FFFFFF"/>
                </a:solidFill>
                <a:latin typeface="+mj-lt"/>
                <a:ea typeface="+mj-ea"/>
                <a:cs typeface="+mj-cs"/>
              </a:rPr>
              <a:t> unica </a:t>
            </a:r>
          </a:p>
        </p:txBody>
      </p:sp>
      <p:pic>
        <p:nvPicPr>
          <p:cNvPr id="2050" name="Picture 2">
            <a:extLst>
              <a:ext uri="{FF2B5EF4-FFF2-40B4-BE49-F238E27FC236}">
                <a16:creationId xmlns:a16="http://schemas.microsoft.com/office/drawing/2014/main" id="{6180F14D-F74B-1556-6211-F2F72968517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911" r="2" b="3080"/>
          <a:stretch/>
        </p:blipFill>
        <p:spPr bwMode="auto">
          <a:xfrm>
            <a:off x="6225997" y="-2458"/>
            <a:ext cx="5962785" cy="685800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525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3"/>
          <a:stretch>
            <a:fillRect/>
          </a:stretch>
        </p:blipFill>
        <p:spPr>
          <a:xfrm>
            <a:off x="304800" y="4800600"/>
            <a:ext cx="1738631" cy="1760483"/>
          </a:xfrm>
        </p:spPr>
      </p:pic>
      <p:sp>
        <p:nvSpPr>
          <p:cNvPr id="5" name="Titolo 4">
            <a:extLst>
              <a:ext uri="{FF2B5EF4-FFF2-40B4-BE49-F238E27FC236}">
                <a16:creationId xmlns:a16="http://schemas.microsoft.com/office/drawing/2014/main" id="{0C6D6821-9B0A-01D9-8043-3CC9663603BB}"/>
              </a:ext>
            </a:extLst>
          </p:cNvPr>
          <p:cNvSpPr>
            <a:spLocks noGrp="1"/>
          </p:cNvSpPr>
          <p:nvPr>
            <p:ph type="title"/>
          </p:nvPr>
        </p:nvSpPr>
        <p:spPr/>
        <p:txBody>
          <a:bodyPr/>
          <a:lstStyle/>
          <a:p>
            <a:r>
              <a:rPr lang="it-IT" dirty="0"/>
              <a:t>Panetùn</a:t>
            </a:r>
          </a:p>
        </p:txBody>
      </p:sp>
    </p:spTree>
    <p:extLst>
      <p:ext uri="{BB962C8B-B14F-4D97-AF65-F5344CB8AC3E}">
        <p14:creationId xmlns:p14="http://schemas.microsoft.com/office/powerpoint/2010/main" val="34020235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365</Words>
  <Application>Microsoft Macintosh PowerPoint</Application>
  <PresentationFormat>Widescreen</PresentationFormat>
  <Paragraphs>24</Paragraphs>
  <Slides>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Cambria</vt:lpstr>
      <vt:lpstr>Quattrocento Sans</vt:lpstr>
      <vt:lpstr>Roboto</vt:lpstr>
      <vt:lpstr>Tema di Office</vt:lpstr>
      <vt:lpstr>Gli Sforza e Maria Teresa d’Austria.  Gloria della storia milanese per festeggiare l’ultimo incontro dell’anno.</vt:lpstr>
      <vt:lpstr>Gli Sforza e Maria Teresa d’Austria.  Gloria della storia milanese per festeggiare l’ultimo incontro dell’anno.</vt:lpstr>
      <vt:lpstr>Maria Teresa d'Asburgo nacque a Vienna il 13 maggio 1717.  A Maria Teresa è legato il rinnovamento edilizio di Milano, con suntuosi edifici pubblici e privati, Il teatro alla Scala, la biblioteca Braidense, il palazzo Reale, l’illuminazione pubblica, la riforma del catasto, la pavimentazione delle strade, la Madonnina sul Duomo: anche il simbolo della città è un lascito prezioso della dominazione austriaca. Una dominazione che ha segnato profondamente Milano per quasi tutto il XVIII secolo. Anni straordinari in cui la città ha visto intrecciarsi l’assolutismo illuminato di Maria Teresa d’Asburgo e di suo figlio Giuseppe II con la filosofia dei lumi di Pietro e Alessandro Verri, di Giuseppe Parini di Cesare Beccaria. È in questi decenni che Milano diventa un laboratorio di modernità unico in Europa e getta le basi per diventare poi la capitale economica e morale d’Italia.  </vt:lpstr>
      <vt:lpstr>Il riso regalo degli Sforza  Dopo che il riso era stato usato per secoli a scopi terapeutici, la prima risaia italiana fu inaugurata nel 1468 e il primo documento che ne comprova la coltivazione in Italia fu una lettera di Galeazzo Maria Sforza del 1475, con la quale prometteva l'invio di riso al duca di Ferrara. Con le prime coltivazioni lombarde, il riso divenne un elemento dell'alimentazione locale. </vt:lpstr>
      <vt:lpstr>Cipolla varietà Grano</vt:lpstr>
      <vt:lpstr>Costolette di vitello piemontese</vt:lpstr>
      <vt:lpstr>Selezione unica </vt:lpstr>
      <vt:lpstr>Panetùn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Sforza e Maria Teresa d’Austria.  Gloria della storia milanese per festeggiare l’ultimo incontro dell’anno.</dc:title>
  <dc:creator>segreteria</dc:creator>
  <cp:lastModifiedBy>martina malnati</cp:lastModifiedBy>
  <cp:revision>4</cp:revision>
  <dcterms:created xsi:type="dcterms:W3CDTF">2023-12-12T16:12:06Z</dcterms:created>
  <dcterms:modified xsi:type="dcterms:W3CDTF">2023-12-21T13:44:24Z</dcterms:modified>
</cp:coreProperties>
</file>